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  <p:sldMasterId id="2147483657" r:id="rId2"/>
  </p:sldMasterIdLst>
  <p:notesMasterIdLst>
    <p:notesMasterId r:id="rId27"/>
  </p:notesMasterIdLst>
  <p:sldIdLst>
    <p:sldId id="256" r:id="rId3"/>
    <p:sldId id="296" r:id="rId4"/>
    <p:sldId id="260" r:id="rId5"/>
    <p:sldId id="297" r:id="rId6"/>
    <p:sldId id="298" r:id="rId7"/>
    <p:sldId id="272" r:id="rId8"/>
    <p:sldId id="300" r:id="rId9"/>
    <p:sldId id="299" r:id="rId10"/>
    <p:sldId id="284" r:id="rId11"/>
    <p:sldId id="295" r:id="rId12"/>
    <p:sldId id="274" r:id="rId13"/>
    <p:sldId id="275" r:id="rId14"/>
    <p:sldId id="286" r:id="rId15"/>
    <p:sldId id="285" r:id="rId16"/>
    <p:sldId id="277" r:id="rId17"/>
    <p:sldId id="278" r:id="rId18"/>
    <p:sldId id="294" r:id="rId19"/>
    <p:sldId id="261" r:id="rId20"/>
    <p:sldId id="292" r:id="rId21"/>
    <p:sldId id="293" r:id="rId22"/>
    <p:sldId id="268" r:id="rId23"/>
    <p:sldId id="280" r:id="rId24"/>
    <p:sldId id="301" r:id="rId25"/>
    <p:sldId id="290" r:id="rId26"/>
  </p:sldIdLst>
  <p:sldSz cx="9906000" cy="6858000" type="A4"/>
  <p:notesSz cx="6888163" cy="100203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2751DC-1AE2-4F7A-A9D4-4581B0AE1F61}">
  <a:tblStyle styleId="{E42751DC-1AE2-4F7A-A9D4-4581B0AE1F6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3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7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2984870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48" tIns="46162" rIns="92348" bIns="46162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9" y="1"/>
            <a:ext cx="2984870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48" tIns="46162" rIns="92348" bIns="46162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48" tIns="46162" rIns="92348" bIns="46162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517547"/>
            <a:ext cx="2984870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48" tIns="46162" rIns="92348" bIns="46162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48" tIns="46162" rIns="92348" bIns="46162" anchor="b" anchorCtr="0">
            <a:noAutofit/>
          </a:bodyPr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</p:spPr>
        <p:txBody>
          <a:bodyPr spcFirstLastPara="1" wrap="square" lIns="92348" tIns="46162" rIns="92348" bIns="46162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</p:spPr>
        <p:txBody>
          <a:bodyPr spcFirstLastPara="1" wrap="square" lIns="92348" tIns="46162" rIns="92348" bIns="46162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717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</p:spPr>
        <p:txBody>
          <a:bodyPr spcFirstLastPara="1" wrap="square" lIns="92348" tIns="46162" rIns="92348" bIns="46162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630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</p:spPr>
        <p:txBody>
          <a:bodyPr spcFirstLastPara="1" wrap="square" lIns="92348" tIns="46162" rIns="92348" bIns="46162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5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</p:spPr>
        <p:txBody>
          <a:bodyPr spcFirstLastPara="1" wrap="square" lIns="92348" tIns="46162" rIns="92348" bIns="46162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36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</p:spPr>
        <p:txBody>
          <a:bodyPr spcFirstLastPara="1" wrap="square" lIns="92348" tIns="46162" rIns="92348" bIns="46162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</p:spPr>
        <p:txBody>
          <a:bodyPr spcFirstLastPara="1" wrap="square" lIns="92348" tIns="46162" rIns="92348" bIns="46162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868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</p:spPr>
        <p:txBody>
          <a:bodyPr spcFirstLastPara="1" wrap="square" lIns="92348" tIns="46162" rIns="92348" bIns="46162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53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</p:spPr>
        <p:txBody>
          <a:bodyPr spcFirstLastPara="1" wrap="square" lIns="92348" tIns="46162" rIns="92348" bIns="46162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112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</p:spPr>
        <p:txBody>
          <a:bodyPr spcFirstLastPara="1" wrap="square" lIns="92348" tIns="46162" rIns="92348" bIns="46162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609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23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</p:spPr>
        <p:txBody>
          <a:bodyPr spcFirstLastPara="1" wrap="square" lIns="92348" tIns="46162" rIns="92348" bIns="46162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252538"/>
            <a:ext cx="4887913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FD54D-5264-4736-99BF-CEA8400F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16ECD-73DE-44DA-B951-C3EAFBACB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02DF0-C64E-4A98-8B97-562ED2D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F2507-9A9D-4712-A087-7ABE7E7F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7FDF5-B375-485A-B0F2-C89B2CAC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23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E6687-ABDE-482A-83C1-944A327CD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6B1EF6-8263-483E-8CA0-2A0D6287E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6B70C-8F21-4EB5-B218-50AF6510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9EEBD-BAA8-4A29-AB95-78CB7479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22EB2-242B-4660-BCB9-3E2B53B2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30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E8DBB-FCC4-4B8B-BC48-CB438774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8D63E-B142-4A10-9301-6A64C537D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55381B-F11B-4AEC-B3C8-3E11A287D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920A84-C6AC-40E2-AFF6-FF6551AFB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AB1FFD-2040-4BA8-8842-266529DB2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2580F0-9972-4FC5-B990-7E867DCC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35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3B57-3A37-4AB2-AF7B-3E376919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D1F18D-58C9-4BBB-BF81-45F421E61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CFF90-41F2-4BCA-9290-3416755E4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C1C0EB-1DA2-4ECC-9CF5-3E596A93E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03B033-C86E-4F1D-841E-A4C9C9FB4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8F761-A4D0-4D0B-A42C-4897781E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A2009D-0D8C-4500-8CDB-522FD73B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C38922-1F4D-44C7-A79C-CED9A9BD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11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33CCE-A98D-444E-8100-91CEFE4A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659D8B-9A33-4E75-A0B1-0F86200DD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B745C9-2FF7-45F2-86CB-F4595F7C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E005FE-22D8-45E8-B5DB-8BC8B6D4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489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0CEC48-09B1-4F0E-B07E-08C3B3F3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1375B8-7E2B-4DD1-9610-0BC63F52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DBFC9C-CE84-41B1-B535-22107093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62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3D565-CB31-4E7D-8622-7A8C17F5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1E957-02D1-4A1A-ACC0-C7FF216D0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150CBD-EFE6-4045-B13E-D3E6376A2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90BBA-F119-4DA6-9D5E-0D4BF5E2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425FF0-2D58-4979-AF78-ECC56571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A4727C-9459-49C3-82E9-C1B4D55A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739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59181-E7C8-49E4-B90B-7BC4B94A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C2142F-5FD7-42D7-9565-5C4C69734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FDB59B-BF75-4EE9-9FEF-52C6CCD7E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1F5C97-1C8E-4E48-B7B1-A95F2E143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D967E6-50C6-41A6-97EF-61537653D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91505C-E3BD-4DA8-896E-F916ECAE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79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2CBD5-C037-4F39-BB71-C027F878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F0A1FF-2312-40CF-A393-A32908331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C2FE4-25A8-4C9D-8DB3-DCE04646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FD2EAB-CDF0-4CA1-B056-FBCC8367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990517-B0A0-4A51-80E0-08A050E7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51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532763-6021-4FCF-9144-8E7CBA32E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3F69CA-CF69-4DF1-BCC0-9D0097410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141F1-C397-4B54-A016-3C122B39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DEB99-C453-4FF9-8C8A-E694C0BF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6464A-BC96-4E32-AB70-81442B09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5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w="25400" cap="flat" cmpd="sng">
            <a:solidFill>
              <a:srgbClr val="D247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w="25400" cap="flat" cmpd="sng">
            <a:solidFill>
              <a:srgbClr val="D247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675879" y="3045204"/>
            <a:ext cx="8543925" cy="0"/>
          </a:xfrm>
          <a:prstGeom prst="straightConnector1">
            <a:avLst/>
          </a:prstGeom>
          <a:noFill/>
          <a:ln w="25400" cap="flat" cmpd="sng">
            <a:solidFill>
              <a:srgbClr val="D247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81038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5014913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w="25400" cap="flat" cmpd="sng">
            <a:solidFill>
              <a:srgbClr val="D247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>
  <p:cSld name="1_콘텐츠 2개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681038" y="1151168"/>
            <a:ext cx="4210050" cy="502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5014913" y="1151168"/>
            <a:ext cx="4210050" cy="5025795"/>
          </a:xfrm>
          <a:prstGeom prst="rect">
            <a:avLst/>
          </a:prstGeom>
          <a:solidFill>
            <a:srgbClr val="222A35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45700" rIns="91425" bIns="45700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marL="1371600" lvl="2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marL="1828800" lvl="3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marL="2286000" lvl="4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56" name="Google Shape;56;p7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w="25400" cap="flat" cmpd="sng">
            <a:solidFill>
              <a:srgbClr val="D247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682329" y="2095500"/>
            <a:ext cx="4190702" cy="409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3"/>
          </p:nvPr>
        </p:nvSpPr>
        <p:spPr>
          <a:xfrm>
            <a:off x="5014913" y="1271588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4"/>
          </p:nvPr>
        </p:nvSpPr>
        <p:spPr>
          <a:xfrm>
            <a:off x="5014913" y="2095500"/>
            <a:ext cx="4211340" cy="409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05087-5DB4-4907-8D54-92DC0088C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F7E1AF-3559-446A-A6F0-95E307FCB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D8D05-2E58-4C44-AE4B-090F90CE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67E840-2264-499A-8EF0-1F6D894F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B8F62-ACF1-4D57-BA1F-0AA75148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3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9BBB08-263A-47D9-B5F1-213807C3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5BBBE-1C4C-454A-A10F-8C8DFD7F2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3528D-0578-4C02-B2DA-D9943E9A3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164F-79B8-4990-89BF-F86313DC58C1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1616E-30DF-46DB-9309-B9C8CC6D7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A3689C-CA37-425D-BE35-91086E499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FAA7A-5EAC-4871-B96B-383ACBF7B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84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ctrTitle"/>
          </p:nvPr>
        </p:nvSpPr>
        <p:spPr>
          <a:xfrm>
            <a:off x="2545238" y="841342"/>
            <a:ext cx="4965679" cy="11169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ko-KR" altLang="en-US" sz="4800" dirty="0" err="1"/>
              <a:t>드</a:t>
            </a:r>
            <a:r>
              <a:rPr lang="ko-KR" altLang="en-US" sz="4800" dirty="0"/>
              <a:t> 론  배 터 리 </a:t>
            </a:r>
            <a:endParaRPr sz="4800" dirty="0"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1238250" y="2792437"/>
            <a:ext cx="7429500" cy="292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9"/>
              <a:buNone/>
            </a:pPr>
            <a:r>
              <a:rPr lang="en-US" altLang="ko-KR" sz="2800" dirty="0"/>
              <a:t>2019</a:t>
            </a:r>
            <a:r>
              <a:rPr lang="ko-KR" altLang="en-US" sz="2800" dirty="0"/>
              <a:t>년 </a:t>
            </a:r>
            <a:r>
              <a:rPr lang="en-US" altLang="ko-KR" sz="2800" dirty="0"/>
              <a:t>7</a:t>
            </a:r>
            <a:r>
              <a:rPr lang="ko-KR" altLang="en-US" sz="2800" dirty="0"/>
              <a:t>월</a:t>
            </a:r>
            <a:r>
              <a:rPr lang="en-US" altLang="ko-KR" sz="2800" dirty="0"/>
              <a:t>20</a:t>
            </a:r>
            <a:r>
              <a:rPr lang="ko-KR" altLang="en-US" sz="2800" dirty="0"/>
              <a:t>일</a:t>
            </a:r>
            <a:endParaRPr lang="en-US" altLang="ko-KR" sz="2800" dirty="0"/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9"/>
              <a:buNone/>
            </a:pPr>
            <a:r>
              <a:rPr lang="ko-KR" altLang="en-US" sz="2800" dirty="0"/>
              <a:t>박 영 세</a:t>
            </a:r>
            <a:endParaRPr sz="4000" dirty="0"/>
          </a:p>
          <a:p>
            <a:pPr marL="0" lvl="0" indent="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endParaRPr sz="2800" dirty="0"/>
          </a:p>
          <a:p>
            <a:pPr marL="0" lvl="0" indent="0">
              <a:lnSpc>
                <a:spcPct val="130000"/>
              </a:lnSpc>
              <a:buSzPts val="1679"/>
            </a:pPr>
            <a:r>
              <a:rPr lang="ko-KR" altLang="ko-KR" sz="2800" dirty="0"/>
              <a:t>한세대학교</a:t>
            </a:r>
            <a:r>
              <a:rPr lang="en-US" altLang="ko-KR" sz="2800" dirty="0"/>
              <a:t> </a:t>
            </a:r>
            <a:r>
              <a:rPr lang="ko-KR" altLang="en-US" sz="2800" dirty="0"/>
              <a:t>일반대학원</a:t>
            </a:r>
            <a:endParaRPr sz="2800" dirty="0"/>
          </a:p>
          <a:p>
            <a:pPr marL="0" indent="0">
              <a:lnSpc>
                <a:spcPct val="130000"/>
              </a:lnSpc>
              <a:buSzPts val="1679"/>
            </a:pPr>
            <a:r>
              <a:rPr lang="en-US" altLang="ko-KR" sz="2800" dirty="0"/>
              <a:t>IT</a:t>
            </a:r>
            <a:r>
              <a:rPr lang="ko-KR" altLang="en-US" sz="2800" dirty="0"/>
              <a:t>융합 전자공학과</a:t>
            </a:r>
            <a:endParaRPr lang="en-US" altLang="ko-KR" sz="2800" dirty="0"/>
          </a:p>
          <a:p>
            <a:pPr marL="0" indent="0">
              <a:lnSpc>
                <a:spcPct val="130000"/>
              </a:lnSpc>
              <a:buSzPts val="1679"/>
            </a:pPr>
            <a:r>
              <a:rPr lang="ko-KR" altLang="en-US" sz="2800" dirty="0" err="1"/>
              <a:t>드론</a:t>
            </a:r>
            <a:r>
              <a:rPr lang="ko-KR" altLang="en-US" sz="2800" dirty="0"/>
              <a:t> 멘토링 과정</a:t>
            </a:r>
          </a:p>
          <a:p>
            <a:pPr marL="0" lvl="0" indent="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9"/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980FB3-27F7-4499-AD24-0E35C4885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2C68C8-F6EA-440B-8A0F-7B269D5D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94" y="2225495"/>
            <a:ext cx="5047443" cy="39551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484349B-4D5D-411B-9131-8A9004C83074}"/>
              </a:ext>
            </a:extLst>
          </p:cNvPr>
          <p:cNvSpPr/>
          <p:nvPr/>
        </p:nvSpPr>
        <p:spPr>
          <a:xfrm>
            <a:off x="1212762" y="1169567"/>
            <a:ext cx="7143447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충</a:t>
            </a:r>
            <a:r>
              <a:rPr lang="en-US" altLang="ko-KR" sz="2400" b="1" dirty="0">
                <a:solidFill>
                  <a:srgbClr val="C00000"/>
                </a:solidFill>
                <a:latin typeface="Arial" panose="020B0604020202020204" pitchFamily="34" charset="0"/>
              </a:rPr>
              <a:t>/</a:t>
            </a:r>
            <a:r>
              <a:rPr lang="ko-KR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방전</a:t>
            </a:r>
            <a:r>
              <a:rPr lang="en-US" altLang="ko-KR" sz="2400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ko-KR" altLang="en-US" sz="18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충방전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전압에 따른 화재 위험도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(Risk of fire)]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Google Shape;108;p14">
            <a:extLst>
              <a:ext uri="{FF2B5EF4-FFF2-40B4-BE49-F238E27FC236}">
                <a16:creationId xmlns:a16="http://schemas.microsoft.com/office/drawing/2014/main" id="{51C1E7ED-A944-4D15-81FE-E405402179D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5087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0" name="Google Shape;110;p14">
            <a:extLst>
              <a:ext uri="{FF2B5EF4-FFF2-40B4-BE49-F238E27FC236}">
                <a16:creationId xmlns:a16="http://schemas.microsoft.com/office/drawing/2014/main" id="{521041B8-5311-4459-A286-4A736723D9D6}"/>
              </a:ext>
            </a:extLst>
          </p:cNvPr>
          <p:cNvSpPr txBox="1">
            <a:spLocks/>
          </p:cNvSpPr>
          <p:nvPr/>
        </p:nvSpPr>
        <p:spPr>
          <a:xfrm>
            <a:off x="8891954" y="65087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10</a:t>
            </a:fld>
            <a:endParaRPr lang="en-US"/>
          </a:p>
        </p:txBody>
      </p:sp>
      <p:sp>
        <p:nvSpPr>
          <p:cNvPr id="11" name="Google Shape;109;p14">
            <a:extLst>
              <a:ext uri="{FF2B5EF4-FFF2-40B4-BE49-F238E27FC236}">
                <a16:creationId xmlns:a16="http://schemas.microsoft.com/office/drawing/2014/main" id="{AC62BD97-9DAF-461B-BE4A-C0B1DCAEFAA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91EBA38B-CB7F-4A49-895F-4DCEEC5E050A}"/>
              </a:ext>
            </a:extLst>
          </p:cNvPr>
          <p:cNvSpPr txBox="1">
            <a:spLocks/>
          </p:cNvSpPr>
          <p:nvPr/>
        </p:nvSpPr>
        <p:spPr>
          <a:xfrm>
            <a:off x="999241" y="264073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ctr"/>
            <a:br>
              <a:rPr lang="ko-KR" altLang="en-US" sz="3200" dirty="0"/>
            </a:br>
            <a:r>
              <a:rPr lang="en-US" altLang="ko-KR" sz="3200" dirty="0"/>
              <a:t>2. </a:t>
            </a:r>
            <a:r>
              <a:rPr lang="ko-KR" altLang="en-US" sz="3200" dirty="0" err="1"/>
              <a:t>드론용</a:t>
            </a:r>
            <a:r>
              <a:rPr lang="ko-KR" altLang="en-US" sz="3200" dirty="0"/>
              <a:t> 배터리 위험성</a:t>
            </a:r>
            <a:br>
              <a:rPr lang="ko-KR" altLang="en-US" sz="3200" dirty="0"/>
            </a:b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81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744261-59FA-494B-B18C-A5233532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79" y="2606308"/>
            <a:ext cx="3931295" cy="294242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80D11-4BD7-4168-BDE8-3C7F6BF2A6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2260CA-D988-465A-BFC0-BB7AA3F5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65" y="2522875"/>
            <a:ext cx="3386846" cy="31969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E08C416-84FE-4969-A253-CD7C2388C575}"/>
              </a:ext>
            </a:extLst>
          </p:cNvPr>
          <p:cNvSpPr/>
          <p:nvPr/>
        </p:nvSpPr>
        <p:spPr>
          <a:xfrm>
            <a:off x="1170558" y="1197703"/>
            <a:ext cx="7143447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직병렬</a:t>
            </a:r>
            <a:r>
              <a:rPr lang="ko-KR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 연결</a:t>
            </a:r>
            <a:r>
              <a:rPr lang="en-US" altLang="ko-KR" sz="2400" b="1" dirty="0">
                <a:solidFill>
                  <a:srgbClr val="C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[ </a:t>
            </a:r>
            <a:r>
              <a:rPr lang="ko-KR" altLang="en-US" sz="18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드론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모터의 출력에 맞는 배터리 구성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]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8392BC-E1B8-421F-B878-A8A88902A2EC}"/>
              </a:ext>
            </a:extLst>
          </p:cNvPr>
          <p:cNvSpPr/>
          <p:nvPr/>
        </p:nvSpPr>
        <p:spPr>
          <a:xfrm>
            <a:off x="936052" y="5660297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[ 3.7v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배터리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* 3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개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= 11.1v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7BCC09-3C70-4F42-BF6F-27854CED40A1}"/>
              </a:ext>
            </a:extLst>
          </p:cNvPr>
          <p:cNvSpPr/>
          <p:nvPr/>
        </p:nvSpPr>
        <p:spPr>
          <a:xfrm>
            <a:off x="2745344" y="2156188"/>
            <a:ext cx="2207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[ 3.7v * 3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개 균등충전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5D5823-22DB-494A-805B-78AC77E958F1}"/>
              </a:ext>
            </a:extLst>
          </p:cNvPr>
          <p:cNvSpPr/>
          <p:nvPr/>
        </p:nvSpPr>
        <p:spPr>
          <a:xfrm>
            <a:off x="457201" y="2121018"/>
            <a:ext cx="20794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[ 11.1v 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직렬 충전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6F3954-8DE0-4C9E-A8E2-955C03AE5866}"/>
              </a:ext>
            </a:extLst>
          </p:cNvPr>
          <p:cNvSpPr/>
          <p:nvPr/>
        </p:nvSpPr>
        <p:spPr>
          <a:xfrm>
            <a:off x="5718316" y="5681399"/>
            <a:ext cx="2948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[ 3.7v 3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개 균등충전용 충전기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600" dirty="0"/>
          </a:p>
        </p:txBody>
      </p:sp>
      <p:sp>
        <p:nvSpPr>
          <p:cNvPr id="12" name="Google Shape;108;p14">
            <a:extLst>
              <a:ext uri="{FF2B5EF4-FFF2-40B4-BE49-F238E27FC236}">
                <a16:creationId xmlns:a16="http://schemas.microsoft.com/office/drawing/2014/main" id="{82F87596-7318-4333-B3FC-238A0E9A7EC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05055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5" name="Google Shape;109;p14">
            <a:extLst>
              <a:ext uri="{FF2B5EF4-FFF2-40B4-BE49-F238E27FC236}">
                <a16:creationId xmlns:a16="http://schemas.microsoft.com/office/drawing/2014/main" id="{88DB5AEF-9D93-4B6B-9CFB-33F00AFB8AF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7" name="Google Shape;107;p14">
            <a:extLst>
              <a:ext uri="{FF2B5EF4-FFF2-40B4-BE49-F238E27FC236}">
                <a16:creationId xmlns:a16="http://schemas.microsoft.com/office/drawing/2014/main" id="{5AC2F1A6-F67D-414D-BA3D-5CAFFE3DE61A}"/>
              </a:ext>
            </a:extLst>
          </p:cNvPr>
          <p:cNvSpPr txBox="1">
            <a:spLocks/>
          </p:cNvSpPr>
          <p:nvPr/>
        </p:nvSpPr>
        <p:spPr>
          <a:xfrm>
            <a:off x="999241" y="264073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ctr"/>
            <a:br>
              <a:rPr lang="ko-KR" altLang="en-US" sz="3200" dirty="0"/>
            </a:br>
            <a:r>
              <a:rPr lang="en-US" altLang="ko-KR" sz="3200" dirty="0"/>
              <a:t>2. </a:t>
            </a:r>
            <a:r>
              <a:rPr lang="ko-KR" altLang="en-US" sz="3200" dirty="0" err="1"/>
              <a:t>드론용</a:t>
            </a:r>
            <a:r>
              <a:rPr lang="ko-KR" altLang="en-US" sz="3200" dirty="0"/>
              <a:t> 배터리</a:t>
            </a:r>
            <a:br>
              <a:rPr lang="ko-KR" altLang="en-US" sz="3200" dirty="0"/>
            </a:b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193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B06708-5D65-4DC7-A5F2-E493BEBA1E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6" name="Google Shape;108;p14">
            <a:extLst>
              <a:ext uri="{FF2B5EF4-FFF2-40B4-BE49-F238E27FC236}">
                <a16:creationId xmlns:a16="http://schemas.microsoft.com/office/drawing/2014/main" id="{759C726F-CCE4-438E-ABA8-C5141DA6487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05055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0" name="Google Shape;109;p14">
            <a:extLst>
              <a:ext uri="{FF2B5EF4-FFF2-40B4-BE49-F238E27FC236}">
                <a16:creationId xmlns:a16="http://schemas.microsoft.com/office/drawing/2014/main" id="{B3940A75-33F8-452F-B238-8FDD05DD1BF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1" name="Google Shape;107;p14">
            <a:extLst>
              <a:ext uri="{FF2B5EF4-FFF2-40B4-BE49-F238E27FC236}">
                <a16:creationId xmlns:a16="http://schemas.microsoft.com/office/drawing/2014/main" id="{900E8423-6895-4DC5-89F0-F11C7B6A068B}"/>
              </a:ext>
            </a:extLst>
          </p:cNvPr>
          <p:cNvSpPr txBox="1">
            <a:spLocks/>
          </p:cNvSpPr>
          <p:nvPr/>
        </p:nvSpPr>
        <p:spPr>
          <a:xfrm>
            <a:off x="999241" y="264073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ctr"/>
            <a:br>
              <a:rPr lang="ko-KR" altLang="en-US" sz="3200" dirty="0"/>
            </a:br>
            <a:r>
              <a:rPr lang="en-US" altLang="ko-KR" sz="3200" dirty="0"/>
              <a:t>2. </a:t>
            </a:r>
            <a:r>
              <a:rPr lang="ko-KR" altLang="en-US" sz="3200" dirty="0" err="1"/>
              <a:t>드론용</a:t>
            </a:r>
            <a:r>
              <a:rPr lang="ko-KR" altLang="en-US" sz="3200" dirty="0"/>
              <a:t> 배터리</a:t>
            </a:r>
            <a:br>
              <a:rPr lang="ko-KR" altLang="en-US" sz="3200" dirty="0"/>
            </a:b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D6A931-577D-46D1-A71E-89F8187D68E1}"/>
              </a:ext>
            </a:extLst>
          </p:cNvPr>
          <p:cNvSpPr/>
          <p:nvPr/>
        </p:nvSpPr>
        <p:spPr>
          <a:xfrm>
            <a:off x="1170558" y="1197703"/>
            <a:ext cx="7143447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직병렬</a:t>
            </a:r>
            <a:r>
              <a:rPr lang="ko-KR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 연결</a:t>
            </a:r>
            <a:r>
              <a:rPr lang="en-US" altLang="ko-KR" sz="2400" b="1" dirty="0">
                <a:solidFill>
                  <a:srgbClr val="C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[ </a:t>
            </a:r>
            <a:r>
              <a:rPr lang="ko-KR" altLang="en-US" sz="18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드론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모터의 출력에 맞는 배터리 구성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]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5CC07-5E30-4AB3-889F-967AA96382CD}"/>
              </a:ext>
            </a:extLst>
          </p:cNvPr>
          <p:cNvSpPr txBox="1"/>
          <p:nvPr/>
        </p:nvSpPr>
        <p:spPr>
          <a:xfrm>
            <a:off x="5665509" y="2375555"/>
            <a:ext cx="197020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C00000"/>
                </a:solidFill>
              </a:rPr>
              <a:t>3S2P ; </a:t>
            </a:r>
          </a:p>
          <a:p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개 직렬</a:t>
            </a:r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개 병렬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</a:rPr>
              <a:t>전압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= 11.1v</a:t>
            </a:r>
          </a:p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</a:rPr>
              <a:t>용량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= 5,600 </a:t>
            </a:r>
            <a:r>
              <a:rPr lang="en-US" altLang="ko-KR" sz="2000" dirty="0" err="1">
                <a:solidFill>
                  <a:schemeClr val="accent5">
                    <a:lumMod val="75000"/>
                  </a:schemeClr>
                </a:solidFill>
              </a:rPr>
              <a:t>mAh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741256-35EC-4C27-82D4-75B6A91A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58" y="1986257"/>
            <a:ext cx="40195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09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E1455-7E5D-4EE5-91AD-DC3E6F8D9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EC4A5-97E6-435B-9B2A-FC9AD42F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83" y="2222213"/>
            <a:ext cx="5388683" cy="3980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F5D216-3C3D-48A5-B0F3-E57B2836E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111" y="1895036"/>
            <a:ext cx="2560726" cy="23872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006AB5D-809D-4898-844A-7ACDD29994E6}"/>
              </a:ext>
            </a:extLst>
          </p:cNvPr>
          <p:cNvSpPr/>
          <p:nvPr/>
        </p:nvSpPr>
        <p:spPr>
          <a:xfrm>
            <a:off x="1212762" y="1169567"/>
            <a:ext cx="7143447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충</a:t>
            </a:r>
            <a:r>
              <a:rPr lang="en-US" altLang="ko-KR" sz="2400" b="1" dirty="0">
                <a:solidFill>
                  <a:srgbClr val="C00000"/>
                </a:solidFill>
                <a:latin typeface="Arial" panose="020B0604020202020204" pitchFamily="34" charset="0"/>
              </a:rPr>
              <a:t>/</a:t>
            </a:r>
            <a:r>
              <a:rPr lang="ko-KR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방전</a:t>
            </a:r>
            <a:r>
              <a:rPr lang="en-US" altLang="ko-KR" sz="2400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[ </a:t>
            </a:r>
            <a:r>
              <a:rPr lang="ko-KR" altLang="en-US" sz="18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충방전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전압에 따른 화재 위험도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(Risk of fire) ]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08;p14">
            <a:extLst>
              <a:ext uri="{FF2B5EF4-FFF2-40B4-BE49-F238E27FC236}">
                <a16:creationId xmlns:a16="http://schemas.microsoft.com/office/drawing/2014/main" id="{434E8F06-B0C8-4489-B03B-6F4F6C87A01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33336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3" name="Google Shape;109;p14">
            <a:extLst>
              <a:ext uri="{FF2B5EF4-FFF2-40B4-BE49-F238E27FC236}">
                <a16:creationId xmlns:a16="http://schemas.microsoft.com/office/drawing/2014/main" id="{3801726C-3134-4120-A6FA-5AD6C42833E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4" name="Google Shape;107;p14">
            <a:extLst>
              <a:ext uri="{FF2B5EF4-FFF2-40B4-BE49-F238E27FC236}">
                <a16:creationId xmlns:a16="http://schemas.microsoft.com/office/drawing/2014/main" id="{730ED084-492E-44F3-9D32-E4C110A19FF1}"/>
              </a:ext>
            </a:extLst>
          </p:cNvPr>
          <p:cNvSpPr txBox="1">
            <a:spLocks/>
          </p:cNvSpPr>
          <p:nvPr/>
        </p:nvSpPr>
        <p:spPr>
          <a:xfrm>
            <a:off x="999241" y="264073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ctr"/>
            <a:br>
              <a:rPr lang="ko-KR" altLang="en-US" sz="3200" dirty="0"/>
            </a:br>
            <a:r>
              <a:rPr lang="en-US" altLang="ko-KR" sz="3200" dirty="0"/>
              <a:t>2. </a:t>
            </a:r>
            <a:r>
              <a:rPr lang="ko-KR" altLang="en-US" sz="3200" dirty="0" err="1"/>
              <a:t>드론용</a:t>
            </a:r>
            <a:r>
              <a:rPr lang="ko-KR" altLang="en-US" sz="3200" dirty="0"/>
              <a:t> 배터리</a:t>
            </a:r>
            <a:br>
              <a:rPr lang="ko-KR" altLang="en-US" sz="3200" dirty="0"/>
            </a:b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44EB92-568B-417E-9740-457F2CF9B6AF}"/>
              </a:ext>
            </a:extLst>
          </p:cNvPr>
          <p:cNvSpPr/>
          <p:nvPr/>
        </p:nvSpPr>
        <p:spPr>
          <a:xfrm>
            <a:off x="1000568" y="4722449"/>
            <a:ext cx="1553396" cy="338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C00000"/>
                </a:solidFill>
              </a:rPr>
              <a:t>전압 불균형</a:t>
            </a:r>
            <a:endParaRPr lang="en-US" altLang="ko-KR" sz="1600" b="1" dirty="0">
              <a:solidFill>
                <a:srgbClr val="C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A69229-FB0E-4514-9B45-166A23A85B65}"/>
              </a:ext>
            </a:extLst>
          </p:cNvPr>
          <p:cNvSpPr/>
          <p:nvPr/>
        </p:nvSpPr>
        <p:spPr>
          <a:xfrm>
            <a:off x="4168042" y="4731878"/>
            <a:ext cx="1553396" cy="338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전압 균형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33DDE2-5AE7-4F3D-AF24-ED378CCAB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231" y="3656938"/>
            <a:ext cx="2120863" cy="15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2DA872-E97B-4B40-A5E8-A72375DFB6D2}"/>
              </a:ext>
            </a:extLst>
          </p:cNvPr>
          <p:cNvSpPr/>
          <p:nvPr/>
        </p:nvSpPr>
        <p:spPr>
          <a:xfrm>
            <a:off x="6984431" y="5028497"/>
            <a:ext cx="1569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균등충전기</a:t>
            </a:r>
            <a:endParaRPr lang="en-US" altLang="ko-KR" sz="18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셀 </a:t>
            </a:r>
            <a:r>
              <a:rPr lang="ko-KR" altLang="en-US" sz="18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밸랜서</a:t>
            </a:r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16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A4962-D0C0-44E6-A07D-3BE5EF1DE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1F4F2C-10BB-49F2-8A83-DF3ADF8B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2" y="2463133"/>
            <a:ext cx="3294033" cy="2480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4FBC76-B85D-4168-89D1-BA1C8826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1" y="1582515"/>
            <a:ext cx="3228975" cy="36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32F62C-CE5A-48DA-976D-7713118A3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858" y="2119791"/>
            <a:ext cx="2903214" cy="2823455"/>
          </a:xfrm>
          <a:prstGeom prst="rect">
            <a:avLst/>
          </a:prstGeom>
        </p:spPr>
      </p:pic>
      <p:sp>
        <p:nvSpPr>
          <p:cNvPr id="9" name="Google Shape;108;p14">
            <a:extLst>
              <a:ext uri="{FF2B5EF4-FFF2-40B4-BE49-F238E27FC236}">
                <a16:creationId xmlns:a16="http://schemas.microsoft.com/office/drawing/2014/main" id="{4FD8A22F-FC5D-4F0E-B984-4E77D23A7F5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05055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1" name="Google Shape;109;p14">
            <a:extLst>
              <a:ext uri="{FF2B5EF4-FFF2-40B4-BE49-F238E27FC236}">
                <a16:creationId xmlns:a16="http://schemas.microsoft.com/office/drawing/2014/main" id="{1429F547-8499-483B-9E11-014847429EA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0E6A43D1-07F7-4E0D-A995-F6B972177D17}"/>
              </a:ext>
            </a:extLst>
          </p:cNvPr>
          <p:cNvSpPr txBox="1">
            <a:spLocks/>
          </p:cNvSpPr>
          <p:nvPr/>
        </p:nvSpPr>
        <p:spPr>
          <a:xfrm>
            <a:off x="999241" y="264073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ctr"/>
            <a:br>
              <a:rPr lang="ko-KR" altLang="en-US" sz="3200" dirty="0"/>
            </a:br>
            <a:r>
              <a:rPr lang="en-US" altLang="ko-KR" sz="3200" dirty="0"/>
              <a:t>2. </a:t>
            </a:r>
            <a:r>
              <a:rPr lang="ko-KR" altLang="en-US" sz="3200" dirty="0" err="1"/>
              <a:t>드론용</a:t>
            </a:r>
            <a:r>
              <a:rPr lang="ko-KR" altLang="en-US" sz="3200" dirty="0"/>
              <a:t> 배터리</a:t>
            </a:r>
            <a:br>
              <a:rPr lang="ko-KR" altLang="en-US" sz="3200" dirty="0"/>
            </a:br>
            <a:endParaRPr lang="ko-KR" altLang="en-US" sz="2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E0DA-428C-483F-A680-C1E3B4D94EB7}"/>
              </a:ext>
            </a:extLst>
          </p:cNvPr>
          <p:cNvSpPr/>
          <p:nvPr/>
        </p:nvSpPr>
        <p:spPr>
          <a:xfrm>
            <a:off x="1325000" y="5077271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배터리 각 셀 전압 측정기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F104EE-ED27-47D9-87AC-AB872F99A559}"/>
              </a:ext>
            </a:extLst>
          </p:cNvPr>
          <p:cNvSpPr/>
          <p:nvPr/>
        </p:nvSpPr>
        <p:spPr>
          <a:xfrm>
            <a:off x="5856898" y="5078797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배터리 보관용 팩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892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8880F5-B593-45C5-A5B6-75D90C180D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AB937-D79A-496B-B06D-C9E634BB3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325" y="1879064"/>
            <a:ext cx="5877910" cy="4525991"/>
          </a:xfrm>
          <a:prstGeom prst="rect">
            <a:avLst/>
          </a:prstGeom>
        </p:spPr>
      </p:pic>
      <p:sp>
        <p:nvSpPr>
          <p:cNvPr id="6" name="Google Shape;107;p14">
            <a:extLst>
              <a:ext uri="{FF2B5EF4-FFF2-40B4-BE49-F238E27FC236}">
                <a16:creationId xmlns:a16="http://schemas.microsoft.com/office/drawing/2014/main" id="{AFD45FB8-4E19-442B-B8AF-1009B11C1DA2}"/>
              </a:ext>
            </a:extLst>
          </p:cNvPr>
          <p:cNvSpPr txBox="1">
            <a:spLocks/>
          </p:cNvSpPr>
          <p:nvPr/>
        </p:nvSpPr>
        <p:spPr>
          <a:xfrm>
            <a:off x="805302" y="327613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3200" dirty="0"/>
              <a:t>3. </a:t>
            </a:r>
            <a:r>
              <a:rPr lang="ko-KR" altLang="en-US" sz="3200" dirty="0"/>
              <a:t>배터리 </a:t>
            </a:r>
            <a:r>
              <a:rPr lang="ko-KR" altLang="en-US" sz="3200" dirty="0" err="1"/>
              <a:t>충방전</a:t>
            </a:r>
            <a:r>
              <a:rPr lang="ko-KR" altLang="en-US" sz="3200" dirty="0"/>
              <a:t> 및 </a:t>
            </a:r>
            <a:r>
              <a:rPr lang="ko-KR" altLang="en-US" sz="3200" dirty="0" err="1"/>
              <a:t>취급법</a:t>
            </a:r>
            <a:endParaRPr lang="ko-KR" altLang="en-US" sz="3200" dirty="0"/>
          </a:p>
        </p:txBody>
      </p:sp>
      <p:sp>
        <p:nvSpPr>
          <p:cNvPr id="7" name="Google Shape;108;p14">
            <a:extLst>
              <a:ext uri="{FF2B5EF4-FFF2-40B4-BE49-F238E27FC236}">
                <a16:creationId xmlns:a16="http://schemas.microsoft.com/office/drawing/2014/main" id="{D0F30D6E-1FF6-4AC6-8ADE-4533C32573B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05055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9" name="Google Shape;109;p14">
            <a:extLst>
              <a:ext uri="{FF2B5EF4-FFF2-40B4-BE49-F238E27FC236}">
                <a16:creationId xmlns:a16="http://schemas.microsoft.com/office/drawing/2014/main" id="{3F91EFE2-0E55-42FF-B0B4-45BB949FBD0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A60454-3AAA-4CD4-AC54-8D4492C7EED6}"/>
              </a:ext>
            </a:extLst>
          </p:cNvPr>
          <p:cNvSpPr/>
          <p:nvPr/>
        </p:nvSpPr>
        <p:spPr>
          <a:xfrm>
            <a:off x="1170558" y="1197703"/>
            <a:ext cx="7143447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배터리 충전기</a:t>
            </a:r>
            <a:r>
              <a:rPr lang="en-US" altLang="ko-KR" sz="2400" b="1" dirty="0">
                <a:solidFill>
                  <a:srgbClr val="C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[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밸런스 충전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]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7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70FB31-5DD1-47D6-843A-8DFA9BDB38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9C462D-85FF-4D16-8D06-60BE3356AB40}"/>
              </a:ext>
            </a:extLst>
          </p:cNvPr>
          <p:cNvSpPr/>
          <p:nvPr/>
        </p:nvSpPr>
        <p:spPr>
          <a:xfrm>
            <a:off x="3443190" y="1628275"/>
            <a:ext cx="4772460" cy="784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Arial" panose="020B0604020202020204" pitchFamily="34" charset="0"/>
              </a:rPr>
              <a:t>* </a:t>
            </a:r>
            <a:r>
              <a:rPr lang="ko-KR" alt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수명이 다된 배터리 고장이 난 배터리는</a:t>
            </a:r>
            <a:endParaRPr lang="en-US" altLang="ko-KR" sz="16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단자 전압 </a:t>
            </a:r>
            <a:r>
              <a:rPr lang="en-US" altLang="ko-KR" sz="1600" b="1" dirty="0">
                <a:solidFill>
                  <a:srgbClr val="002060"/>
                </a:solidFill>
                <a:latin typeface="Arial" panose="020B0604020202020204" pitchFamily="34" charset="0"/>
              </a:rPr>
              <a:t>4.2</a:t>
            </a:r>
            <a:r>
              <a:rPr lang="ko-KR" alt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볼트까지 </a:t>
            </a:r>
            <a:r>
              <a:rPr lang="ko-KR" altLang="en-US" sz="1600" b="1" dirty="0" err="1">
                <a:solidFill>
                  <a:srgbClr val="002060"/>
                </a:solidFill>
                <a:latin typeface="Arial" panose="020B0604020202020204" pitchFamily="34" charset="0"/>
              </a:rPr>
              <a:t>만충된</a:t>
            </a:r>
            <a:r>
              <a:rPr lang="ko-KR" alt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 후에도 추가 충전됨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82989-D56B-4B67-A715-AD42CC39BCAF}"/>
              </a:ext>
            </a:extLst>
          </p:cNvPr>
          <p:cNvSpPr txBox="1"/>
          <p:nvPr/>
        </p:nvSpPr>
        <p:spPr>
          <a:xfrm>
            <a:off x="1995856" y="1658030"/>
            <a:ext cx="11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C00000"/>
                </a:solidFill>
              </a:rPr>
              <a:t>위 </a:t>
            </a:r>
            <a:r>
              <a:rPr lang="ko-KR" altLang="en-US" sz="2400" b="1" dirty="0" err="1">
                <a:solidFill>
                  <a:srgbClr val="C00000"/>
                </a:solidFill>
              </a:rPr>
              <a:t>험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Google Shape;108;p14">
            <a:extLst>
              <a:ext uri="{FF2B5EF4-FFF2-40B4-BE49-F238E27FC236}">
                <a16:creationId xmlns:a16="http://schemas.microsoft.com/office/drawing/2014/main" id="{EDDAA210-0A81-482D-84AE-ACF5EFD2AE4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33336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0" name="Google Shape;109;p14">
            <a:extLst>
              <a:ext uri="{FF2B5EF4-FFF2-40B4-BE49-F238E27FC236}">
                <a16:creationId xmlns:a16="http://schemas.microsoft.com/office/drawing/2014/main" id="{890194FC-4A12-4D63-A36C-4B9A14E301F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1" name="Google Shape;107;p14">
            <a:extLst>
              <a:ext uri="{FF2B5EF4-FFF2-40B4-BE49-F238E27FC236}">
                <a16:creationId xmlns:a16="http://schemas.microsoft.com/office/drawing/2014/main" id="{14A030A9-BA99-4770-BE70-DC50DA09F773}"/>
              </a:ext>
            </a:extLst>
          </p:cNvPr>
          <p:cNvSpPr txBox="1">
            <a:spLocks/>
          </p:cNvSpPr>
          <p:nvPr/>
        </p:nvSpPr>
        <p:spPr>
          <a:xfrm>
            <a:off x="805302" y="327613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3200" dirty="0"/>
              <a:t>3. </a:t>
            </a:r>
            <a:r>
              <a:rPr lang="ko-KR" altLang="en-US" sz="3200" dirty="0"/>
              <a:t>배터리 </a:t>
            </a:r>
            <a:r>
              <a:rPr lang="ko-KR" altLang="en-US" sz="3200" dirty="0" err="1"/>
              <a:t>충방전</a:t>
            </a:r>
            <a:r>
              <a:rPr lang="ko-KR" altLang="en-US" sz="3200" dirty="0"/>
              <a:t> 및 </a:t>
            </a:r>
            <a:r>
              <a:rPr lang="ko-KR" altLang="en-US" sz="3200" dirty="0" err="1"/>
              <a:t>취급법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483815-BE57-4C2F-85D4-AC6947BE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60" y="2539291"/>
            <a:ext cx="5899756" cy="38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98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70FB31-5DD1-47D6-843A-8DFA9BDB38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A5A22539-1D62-47A2-BEE0-DA9D9FA5557C}"/>
              </a:ext>
            </a:extLst>
          </p:cNvPr>
          <p:cNvSpPr txBox="1">
            <a:spLocks/>
          </p:cNvSpPr>
          <p:nvPr/>
        </p:nvSpPr>
        <p:spPr>
          <a:xfrm>
            <a:off x="593889" y="1251442"/>
            <a:ext cx="8543925" cy="4310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24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32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800" b="1" dirty="0">
                <a:solidFill>
                  <a:srgbClr val="C00000"/>
                </a:solidFill>
                <a:latin typeface="Arial" panose="020B0604020202020204" pitchFamily="34" charset="0"/>
              </a:rPr>
              <a:t>배터리 취급 주의 사항</a:t>
            </a:r>
            <a:endParaRPr lang="en-US" altLang="ko-KR" sz="2800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05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* (</a:t>
            </a:r>
            <a:r>
              <a:rPr lang="ko-KR" altLang="en-US" sz="1800" b="1" dirty="0" err="1">
                <a:solidFill>
                  <a:srgbClr val="002060"/>
                </a:solidFill>
                <a:latin typeface="Arial" panose="020B0604020202020204" pitchFamily="34" charset="0"/>
              </a:rPr>
              <a:t>과충방전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전압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4.2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볼트 이상 충전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/ 2.7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볼트 이하 방전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/ 10C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배터리로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20C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방전</a:t>
            </a: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* (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보관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직사광선 피하고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5 ~ 30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도에서 보관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/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영하 날씨에 장기 보관 성능저하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    -  3.7v (50%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재고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;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스토리지 모드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;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유통전압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로 보관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년 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3.7v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유지함</a:t>
            </a: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* (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충격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/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내부파손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금속성 물질로 표면 손상 등</a:t>
            </a: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* (</a:t>
            </a:r>
            <a:r>
              <a:rPr lang="ko-KR" altLang="en-US" sz="1800" b="1" dirty="0" err="1">
                <a:solidFill>
                  <a:srgbClr val="002060"/>
                </a:solidFill>
                <a:latin typeface="Arial" panose="020B0604020202020204" pitchFamily="34" charset="0"/>
              </a:rPr>
              <a:t>만충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보관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완충한 상태로 장기간 </a:t>
            </a:r>
            <a:r>
              <a:rPr lang="ko-KR" altLang="en-US" sz="1800" b="1" dirty="0" err="1">
                <a:solidFill>
                  <a:srgbClr val="002060"/>
                </a:solidFill>
                <a:latin typeface="Arial" panose="020B0604020202020204" pitchFamily="34" charset="0"/>
              </a:rPr>
              <a:t>보관시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부풀어 오르고   폭발위험</a:t>
            </a: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108;p14">
            <a:extLst>
              <a:ext uri="{FF2B5EF4-FFF2-40B4-BE49-F238E27FC236}">
                <a16:creationId xmlns:a16="http://schemas.microsoft.com/office/drawing/2014/main" id="{07C84F1A-84FC-4788-8AD5-BB3FF49B626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33336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9" name="Google Shape;109;p14">
            <a:extLst>
              <a:ext uri="{FF2B5EF4-FFF2-40B4-BE49-F238E27FC236}">
                <a16:creationId xmlns:a16="http://schemas.microsoft.com/office/drawing/2014/main" id="{C1C36A57-B5CF-464E-AD12-D22B044BD7F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0" name="Google Shape;107;p14">
            <a:extLst>
              <a:ext uri="{FF2B5EF4-FFF2-40B4-BE49-F238E27FC236}">
                <a16:creationId xmlns:a16="http://schemas.microsoft.com/office/drawing/2014/main" id="{459DEECE-EFDA-464D-A4EC-75B6A968D2A3}"/>
              </a:ext>
            </a:extLst>
          </p:cNvPr>
          <p:cNvSpPr txBox="1">
            <a:spLocks/>
          </p:cNvSpPr>
          <p:nvPr/>
        </p:nvSpPr>
        <p:spPr>
          <a:xfrm>
            <a:off x="805302" y="327613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3200" dirty="0"/>
              <a:t>3. </a:t>
            </a:r>
            <a:r>
              <a:rPr lang="ko-KR" altLang="en-US" sz="3200" dirty="0"/>
              <a:t>배터리 </a:t>
            </a:r>
            <a:r>
              <a:rPr lang="ko-KR" altLang="en-US" sz="3200" dirty="0" err="1"/>
              <a:t>충방전</a:t>
            </a:r>
            <a:r>
              <a:rPr lang="ko-KR" altLang="en-US" sz="3200" dirty="0"/>
              <a:t> 및 </a:t>
            </a:r>
            <a:r>
              <a:rPr lang="ko-KR" altLang="en-US" sz="3200" dirty="0" err="1"/>
              <a:t>취급법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82341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9" name="Google Shape;111;p14">
            <a:extLst>
              <a:ext uri="{FF2B5EF4-FFF2-40B4-BE49-F238E27FC236}">
                <a16:creationId xmlns:a16="http://schemas.microsoft.com/office/drawing/2014/main" id="{33887E81-45DE-47EC-AC32-A206B6472F05}"/>
              </a:ext>
            </a:extLst>
          </p:cNvPr>
          <p:cNvSpPr txBox="1">
            <a:spLocks/>
          </p:cNvSpPr>
          <p:nvPr/>
        </p:nvSpPr>
        <p:spPr>
          <a:xfrm>
            <a:off x="1496004" y="1634141"/>
            <a:ext cx="6913992" cy="4215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24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32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800" b="1" dirty="0">
                <a:solidFill>
                  <a:srgbClr val="C00000"/>
                </a:solidFill>
                <a:latin typeface="Arial" panose="020B0604020202020204" pitchFamily="34" charset="0"/>
              </a:rPr>
              <a:t>충 전</a:t>
            </a:r>
            <a:r>
              <a:rPr lang="en-US" altLang="ko-KR" sz="2800" dirty="0">
                <a:solidFill>
                  <a:srgbClr val="222222"/>
                </a:solidFill>
                <a:latin typeface="Arial" panose="020B0604020202020204" pitchFamily="34" charset="0"/>
              </a:rPr>
              <a:t>   [</a:t>
            </a:r>
            <a:r>
              <a:rPr lang="ko-KR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충</a:t>
            </a:r>
            <a:r>
              <a:rPr lang="en-US" altLang="ko-KR" sz="2400" dirty="0">
                <a:solidFill>
                  <a:srgbClr val="222222"/>
                </a:solidFill>
                <a:latin typeface="Arial" panose="020B0604020202020204" pitchFamily="34" charset="0"/>
              </a:rPr>
              <a:t>/</a:t>
            </a:r>
            <a:r>
              <a:rPr lang="ko-KR" altLang="en-US" sz="2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방전율</a:t>
            </a:r>
            <a:r>
              <a:rPr lang="ko-KR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rgbClr val="222222"/>
                </a:solidFill>
                <a:latin typeface="Arial" panose="020B0604020202020204" pitchFamily="34" charset="0"/>
              </a:rPr>
              <a:t>(C-rate:</a:t>
            </a:r>
            <a:r>
              <a:rPr lang="ko-KR" altLang="en-US" sz="2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요율</a:t>
            </a:r>
            <a:r>
              <a:rPr lang="en-US" altLang="ko-KR" sz="2000" b="1" dirty="0">
                <a:solidFill>
                  <a:srgbClr val="222222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은</a:t>
            </a:r>
            <a:r>
              <a:rPr lang="en-US" altLang="ko-KR" sz="2000" b="1" dirty="0">
                <a:solidFill>
                  <a:srgbClr val="222222"/>
                </a:solidFill>
                <a:latin typeface="Arial" panose="020B0604020202020204" pitchFamily="34" charset="0"/>
              </a:rPr>
              <a:t> C</a:t>
            </a:r>
            <a:r>
              <a:rPr lang="ko-KR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로 표기</a:t>
            </a:r>
            <a:r>
              <a:rPr lang="en-US" altLang="ko-KR" sz="2000" b="1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  <a:endParaRPr lang="en-US" altLang="ko-KR" sz="18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1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충전은 </a:t>
            </a: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1C~3C</a:t>
            </a:r>
            <a:r>
              <a:rPr lang="ko-KR" alt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로 표기 한다 </a:t>
            </a:r>
            <a:endParaRPr lang="en-US" altLang="ko-KR" sz="1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05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en-US" altLang="ko-KR" sz="1800" b="1" dirty="0">
                <a:solidFill>
                  <a:srgbClr val="C00000"/>
                </a:solidFill>
                <a:latin typeface="Arial" panose="020B0604020202020204" pitchFamily="34" charset="0"/>
              </a:rPr>
              <a:t>- 2000mA</a:t>
            </a:r>
            <a:r>
              <a:rPr lang="ko-KR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용량의 배터리를 </a:t>
            </a:r>
            <a:endParaRPr lang="en-US" altLang="ko-KR" sz="1800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         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* 4000mA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로 충전하면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2C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충전   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: 30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분 충전 완료</a:t>
            </a: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         * 2000mA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로 충전하면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1C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충전    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: 1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시간 충전 완료</a:t>
            </a: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         * 1000mA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로 충전하면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0.5C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충전 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:  2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시간 충전 완료</a:t>
            </a: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ko-KR" alt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  </a:t>
            </a:r>
            <a:endParaRPr lang="en-US" altLang="ko-KR" sz="18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40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lang="en-US" altLang="ko-KR" sz="40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ko-KR" altLang="ko-KR" sz="1800" b="1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t = \ frac {Q_P} {I ^ k}">
            <a:extLst>
              <a:ext uri="{FF2B5EF4-FFF2-40B4-BE49-F238E27FC236}">
                <a16:creationId xmlns:a16="http://schemas.microsoft.com/office/drawing/2014/main" id="{417B131A-9454-4992-9C37-5FC51D920F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Q_P">
            <a:extLst>
              <a:ext uri="{FF2B5EF4-FFF2-40B4-BE49-F238E27FC236}">
                <a16:creationId xmlns:a16="http://schemas.microsoft.com/office/drawing/2014/main" id="{DE42FE0A-D8AA-4D55-A1E3-B02996E77C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5" descr="나는">
            <a:extLst>
              <a:ext uri="{FF2B5EF4-FFF2-40B4-BE49-F238E27FC236}">
                <a16:creationId xmlns:a16="http://schemas.microsoft.com/office/drawing/2014/main" id="{D3F443EB-396D-4699-8CC0-4E357627DD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티">
            <a:extLst>
              <a:ext uri="{FF2B5EF4-FFF2-40B4-BE49-F238E27FC236}">
                <a16:creationId xmlns:a16="http://schemas.microsoft.com/office/drawing/2014/main" id="{D1A2F684-1794-4873-A3CA-3957254AC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케이">
            <a:extLst>
              <a:ext uri="{FF2B5EF4-FFF2-40B4-BE49-F238E27FC236}">
                <a16:creationId xmlns:a16="http://schemas.microsoft.com/office/drawing/2014/main" id="{CC14AA83-AA78-45C9-9A94-ED6BE5D07F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66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Google Shape;108;p14">
            <a:extLst>
              <a:ext uri="{FF2B5EF4-FFF2-40B4-BE49-F238E27FC236}">
                <a16:creationId xmlns:a16="http://schemas.microsoft.com/office/drawing/2014/main" id="{C6623FF1-17B9-408D-B876-204B1107DD9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33336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5" name="Google Shape;109;p14">
            <a:extLst>
              <a:ext uri="{FF2B5EF4-FFF2-40B4-BE49-F238E27FC236}">
                <a16:creationId xmlns:a16="http://schemas.microsoft.com/office/drawing/2014/main" id="{D611AB66-9418-4822-9E4F-CFA91BDCAED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6" name="Google Shape;107;p14">
            <a:extLst>
              <a:ext uri="{FF2B5EF4-FFF2-40B4-BE49-F238E27FC236}">
                <a16:creationId xmlns:a16="http://schemas.microsoft.com/office/drawing/2014/main" id="{72A46D7C-C08A-49E1-9291-001595C7548F}"/>
              </a:ext>
            </a:extLst>
          </p:cNvPr>
          <p:cNvSpPr txBox="1">
            <a:spLocks/>
          </p:cNvSpPr>
          <p:nvPr/>
        </p:nvSpPr>
        <p:spPr>
          <a:xfrm>
            <a:off x="805302" y="327613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3200" dirty="0"/>
              <a:t>3. </a:t>
            </a:r>
            <a:r>
              <a:rPr lang="ko-KR" altLang="en-US" sz="3200" dirty="0"/>
              <a:t>배터리 </a:t>
            </a:r>
            <a:r>
              <a:rPr lang="ko-KR" altLang="en-US" sz="3200" dirty="0" err="1"/>
              <a:t>충방전</a:t>
            </a:r>
            <a:r>
              <a:rPr lang="ko-KR" altLang="en-US" sz="3200" dirty="0"/>
              <a:t> 및 </a:t>
            </a:r>
            <a:r>
              <a:rPr lang="ko-KR" altLang="en-US" sz="3200" dirty="0" err="1"/>
              <a:t>취급법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9" name="Google Shape;111;p14">
            <a:extLst>
              <a:ext uri="{FF2B5EF4-FFF2-40B4-BE49-F238E27FC236}">
                <a16:creationId xmlns:a16="http://schemas.microsoft.com/office/drawing/2014/main" id="{33887E81-45DE-47EC-AC32-A206B6472F05}"/>
              </a:ext>
            </a:extLst>
          </p:cNvPr>
          <p:cNvSpPr txBox="1">
            <a:spLocks/>
          </p:cNvSpPr>
          <p:nvPr/>
        </p:nvSpPr>
        <p:spPr>
          <a:xfrm>
            <a:off x="1016163" y="1595649"/>
            <a:ext cx="7723391" cy="4215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24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2400" dirty="0">
                <a:solidFill>
                  <a:srgbClr val="222222"/>
                </a:solidFill>
                <a:latin typeface="Arial" panose="020B0604020202020204" pitchFamily="34" charset="0"/>
              </a:rPr>
              <a:t>    </a:t>
            </a:r>
            <a:r>
              <a:rPr lang="ko-KR" altLang="en-US" sz="2800" b="1" dirty="0">
                <a:solidFill>
                  <a:srgbClr val="C00000"/>
                </a:solidFill>
                <a:latin typeface="Arial" panose="020B0604020202020204" pitchFamily="34" charset="0"/>
              </a:rPr>
              <a:t>방 전</a:t>
            </a:r>
            <a:r>
              <a:rPr lang="en-US" altLang="ko-KR" sz="2400" dirty="0">
                <a:solidFill>
                  <a:srgbClr val="222222"/>
                </a:solidFill>
                <a:latin typeface="Arial" panose="020B0604020202020204" pitchFamily="34" charset="0"/>
              </a:rPr>
              <a:t>   [</a:t>
            </a:r>
            <a:r>
              <a:rPr lang="ko-KR" alt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충</a:t>
            </a:r>
            <a:r>
              <a:rPr lang="en-US" altLang="ko-KR" sz="2000" dirty="0">
                <a:solidFill>
                  <a:srgbClr val="222222"/>
                </a:solidFill>
                <a:latin typeface="Arial" panose="020B0604020202020204" pitchFamily="34" charset="0"/>
              </a:rPr>
              <a:t>/</a:t>
            </a:r>
            <a:r>
              <a:rPr lang="ko-KR" altLang="en-US" sz="1800" b="1" dirty="0" err="1">
                <a:solidFill>
                  <a:srgbClr val="222222"/>
                </a:solidFill>
                <a:latin typeface="Arial" panose="020B0604020202020204" pitchFamily="34" charset="0"/>
              </a:rPr>
              <a:t>방전율</a:t>
            </a:r>
            <a:r>
              <a:rPr lang="ko-KR" alt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(C-rate) </a:t>
            </a:r>
            <a:r>
              <a:rPr lang="ko-KR" alt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은</a:t>
            </a: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 C</a:t>
            </a:r>
            <a:r>
              <a:rPr lang="ko-KR" alt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로 표기</a:t>
            </a: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방전은 </a:t>
            </a: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10C</a:t>
            </a:r>
            <a:r>
              <a:rPr lang="ko-KR" alt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~100C  (</a:t>
            </a:r>
            <a:r>
              <a:rPr lang="ko-KR" alt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배터리마다 </a:t>
            </a:r>
            <a:r>
              <a:rPr lang="ko-KR" altLang="en-US" sz="1800" b="1" dirty="0" err="1">
                <a:solidFill>
                  <a:srgbClr val="222222"/>
                </a:solidFill>
                <a:latin typeface="Arial" panose="020B0604020202020204" pitchFamily="34" charset="0"/>
              </a:rPr>
              <a:t>방전율</a:t>
            </a:r>
            <a:r>
              <a:rPr lang="ko-KR" alt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 표시</a:t>
            </a: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C00000"/>
                </a:solidFill>
                <a:latin typeface="Arial" panose="020B0604020202020204" pitchFamily="34" charset="0"/>
              </a:rPr>
              <a:t>     - 2000mA</a:t>
            </a:r>
            <a:r>
              <a:rPr lang="ko-KR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용량의 배터리를 </a:t>
            </a:r>
            <a:endParaRPr lang="en-US" altLang="ko-KR" sz="1800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222222"/>
                </a:solidFill>
                <a:latin typeface="Arial" panose="020B0604020202020204" pitchFamily="34" charset="0"/>
              </a:rPr>
              <a:t>         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* 1C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로 방전하면  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2,000mA    (2A) 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출력으로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60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분 동작</a:t>
            </a: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         * 10C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로 방전하면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20,000mA (20A)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출력으로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6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분 동작</a:t>
            </a: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         * 20C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로 방전하면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4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0,000mA (40A)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출력으로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분 동작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 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 </a:t>
            </a: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000" b="1" dirty="0">
                <a:solidFill>
                  <a:srgbClr val="002060"/>
                </a:solidFill>
                <a:latin typeface="Arial" panose="020B0604020202020204" pitchFamily="34" charset="0"/>
              </a:rPr>
              <a:t>        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* 40C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로 방전하면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8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0,000mA (80A)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출력으로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분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30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초 동작</a:t>
            </a:r>
            <a:endParaRPr lang="en-US" altLang="ko-KR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         * 80C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로 방전하면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160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0,000mA (160A)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출력으로 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45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초 동작</a:t>
            </a:r>
            <a:r>
              <a:rPr lang="en-US" altLang="ko-KR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  </a:t>
            </a:r>
            <a:r>
              <a:rPr lang="ko-KR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  </a:t>
            </a:r>
            <a:endParaRPr lang="ko-KR" altLang="ko-KR" sz="20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" name="AutoShape 2" descr="t = \ frac {Q_P} {I ^ k}">
            <a:extLst>
              <a:ext uri="{FF2B5EF4-FFF2-40B4-BE49-F238E27FC236}">
                <a16:creationId xmlns:a16="http://schemas.microsoft.com/office/drawing/2014/main" id="{417B131A-9454-4992-9C37-5FC51D920F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Q_P">
            <a:extLst>
              <a:ext uri="{FF2B5EF4-FFF2-40B4-BE49-F238E27FC236}">
                <a16:creationId xmlns:a16="http://schemas.microsoft.com/office/drawing/2014/main" id="{DE42FE0A-D8AA-4D55-A1E3-B02996E77C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5" descr="나는">
            <a:extLst>
              <a:ext uri="{FF2B5EF4-FFF2-40B4-BE49-F238E27FC236}">
                <a16:creationId xmlns:a16="http://schemas.microsoft.com/office/drawing/2014/main" id="{D3F443EB-396D-4699-8CC0-4E357627DD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티">
            <a:extLst>
              <a:ext uri="{FF2B5EF4-FFF2-40B4-BE49-F238E27FC236}">
                <a16:creationId xmlns:a16="http://schemas.microsoft.com/office/drawing/2014/main" id="{D1A2F684-1794-4873-A3CA-3957254AC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케이">
            <a:extLst>
              <a:ext uri="{FF2B5EF4-FFF2-40B4-BE49-F238E27FC236}">
                <a16:creationId xmlns:a16="http://schemas.microsoft.com/office/drawing/2014/main" id="{CC14AA83-AA78-45C9-9A94-ED6BE5D07F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66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Google Shape;108;p14">
            <a:extLst>
              <a:ext uri="{FF2B5EF4-FFF2-40B4-BE49-F238E27FC236}">
                <a16:creationId xmlns:a16="http://schemas.microsoft.com/office/drawing/2014/main" id="{1BBBCF89-049B-4E32-A768-3761747882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33336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4" name="Google Shape;109;p14">
            <a:extLst>
              <a:ext uri="{FF2B5EF4-FFF2-40B4-BE49-F238E27FC236}">
                <a16:creationId xmlns:a16="http://schemas.microsoft.com/office/drawing/2014/main" id="{486BEB1E-5276-44E3-88AF-74FB6FC6430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5" name="Google Shape;107;p14">
            <a:extLst>
              <a:ext uri="{FF2B5EF4-FFF2-40B4-BE49-F238E27FC236}">
                <a16:creationId xmlns:a16="http://schemas.microsoft.com/office/drawing/2014/main" id="{23B40629-8982-4F29-9ED5-32EE41A0805F}"/>
              </a:ext>
            </a:extLst>
          </p:cNvPr>
          <p:cNvSpPr txBox="1">
            <a:spLocks/>
          </p:cNvSpPr>
          <p:nvPr/>
        </p:nvSpPr>
        <p:spPr>
          <a:xfrm>
            <a:off x="805302" y="327613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3200" dirty="0"/>
              <a:t>3. </a:t>
            </a:r>
            <a:r>
              <a:rPr lang="ko-KR" altLang="en-US" sz="3200" dirty="0"/>
              <a:t>배터리 </a:t>
            </a:r>
            <a:r>
              <a:rPr lang="ko-KR" altLang="en-US" sz="3200" dirty="0" err="1"/>
              <a:t>충방전</a:t>
            </a:r>
            <a:r>
              <a:rPr lang="ko-KR" altLang="en-US" sz="3200" dirty="0"/>
              <a:t> 및 </a:t>
            </a:r>
            <a:r>
              <a:rPr lang="ko-KR" altLang="en-US" sz="3200" dirty="0" err="1"/>
              <a:t>취급법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5202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ko-KR" altLang="en-US" dirty="0"/>
              <a:t>목    차</a:t>
            </a:r>
            <a:endParaRPr dirty="0"/>
          </a:p>
        </p:txBody>
      </p:sp>
      <p:graphicFrame>
        <p:nvGraphicFramePr>
          <p:cNvPr id="81" name="Google Shape;81;p11"/>
          <p:cNvGraphicFramePr/>
          <p:nvPr>
            <p:extLst>
              <p:ext uri="{D42A27DB-BD31-4B8C-83A1-F6EECF244321}">
                <p14:modId xmlns:p14="http://schemas.microsoft.com/office/powerpoint/2010/main" val="64756941"/>
              </p:ext>
            </p:extLst>
          </p:nvPr>
        </p:nvGraphicFramePr>
        <p:xfrm>
          <a:off x="2564091" y="1255711"/>
          <a:ext cx="5769204" cy="4518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9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49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6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u="none" strike="noStrike" cap="none" dirty="0"/>
                        <a:t>1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u="none" strike="noStrike" cap="none" dirty="0"/>
                        <a:t> 배터리의  개요</a:t>
                      </a:r>
                      <a:endParaRPr sz="2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74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u="none" strike="noStrike" cap="none" dirty="0"/>
                        <a:t>2</a:t>
                      </a:r>
                      <a:endParaRPr sz="2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u="none" strike="noStrike" cap="none" dirty="0"/>
                        <a:t> </a:t>
                      </a:r>
                      <a:r>
                        <a:rPr lang="ko-KR" altLang="en-US" sz="2400" u="none" strike="noStrike" cap="none" dirty="0" err="1"/>
                        <a:t>드론용</a:t>
                      </a:r>
                      <a:r>
                        <a:rPr lang="ko-KR" altLang="en-US" sz="2400" u="none" strike="noStrike" cap="none" dirty="0"/>
                        <a:t> 배터리</a:t>
                      </a:r>
                      <a:endParaRPr sz="2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55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u="none" strike="noStrike" cap="none" dirty="0"/>
                        <a:t>3</a:t>
                      </a:r>
                      <a:endParaRPr sz="2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/>
                        <a:t> 배터리 </a:t>
                      </a:r>
                      <a:r>
                        <a:rPr lang="ko-KR" altLang="en-US" sz="2400" dirty="0" err="1"/>
                        <a:t>충방전</a:t>
                      </a:r>
                      <a:r>
                        <a:rPr lang="ko-KR" altLang="en-US" sz="2400" dirty="0"/>
                        <a:t> 및 </a:t>
                      </a:r>
                      <a:r>
                        <a:rPr lang="ko-KR" altLang="en-US" sz="2400" dirty="0" err="1"/>
                        <a:t>취급법</a:t>
                      </a:r>
                      <a:endParaRPr lang="ko-KR" altLang="en-US" sz="24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83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/>
                        <a:t>4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u="none" strike="noStrike" cap="none" dirty="0"/>
                        <a:t> </a:t>
                      </a:r>
                      <a:r>
                        <a:rPr lang="ko-KR" altLang="en-US" sz="2400" u="none" strike="noStrike" cap="none" dirty="0" err="1"/>
                        <a:t>드론</a:t>
                      </a:r>
                      <a:r>
                        <a:rPr lang="ko-KR" altLang="en-US" sz="2400" u="none" strike="noStrike" cap="none" dirty="0"/>
                        <a:t> 배터리 연구 분야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61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Google Shape;108;p14">
            <a:extLst>
              <a:ext uri="{FF2B5EF4-FFF2-40B4-BE49-F238E27FC236}">
                <a16:creationId xmlns:a16="http://schemas.microsoft.com/office/drawing/2014/main" id="{204C32F2-FD41-4DF1-9218-0D2CA65E320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9" name="Google Shape;110;p14">
            <a:extLst>
              <a:ext uri="{FF2B5EF4-FFF2-40B4-BE49-F238E27FC236}">
                <a16:creationId xmlns:a16="http://schemas.microsoft.com/office/drawing/2014/main" id="{2995051E-1A81-47A8-A6C8-5AE5145C07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10" name="Google Shape;109;p14">
            <a:extLst>
              <a:ext uri="{FF2B5EF4-FFF2-40B4-BE49-F238E27FC236}">
                <a16:creationId xmlns:a16="http://schemas.microsoft.com/office/drawing/2014/main" id="{F512DDEB-7958-4BEF-B349-B744AFAFE88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787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sp>
        <p:nvSpPr>
          <p:cNvPr id="5" name="AutoShape 2" descr="t = \ frac {Q_P} {I ^ k}">
            <a:extLst>
              <a:ext uri="{FF2B5EF4-FFF2-40B4-BE49-F238E27FC236}">
                <a16:creationId xmlns:a16="http://schemas.microsoft.com/office/drawing/2014/main" id="{417B131A-9454-4992-9C37-5FC51D920F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Q_P">
            <a:extLst>
              <a:ext uri="{FF2B5EF4-FFF2-40B4-BE49-F238E27FC236}">
                <a16:creationId xmlns:a16="http://schemas.microsoft.com/office/drawing/2014/main" id="{DE42FE0A-D8AA-4D55-A1E3-B02996E77C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5" descr="나는">
            <a:extLst>
              <a:ext uri="{FF2B5EF4-FFF2-40B4-BE49-F238E27FC236}">
                <a16:creationId xmlns:a16="http://schemas.microsoft.com/office/drawing/2014/main" id="{D3F443EB-396D-4699-8CC0-4E357627DD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티">
            <a:extLst>
              <a:ext uri="{FF2B5EF4-FFF2-40B4-BE49-F238E27FC236}">
                <a16:creationId xmlns:a16="http://schemas.microsoft.com/office/drawing/2014/main" id="{D1A2F684-1794-4873-A3CA-3957254AC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케이">
            <a:extLst>
              <a:ext uri="{FF2B5EF4-FFF2-40B4-BE49-F238E27FC236}">
                <a16:creationId xmlns:a16="http://schemas.microsoft.com/office/drawing/2014/main" id="{CC14AA83-AA78-45C9-9A94-ED6BE5D07F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66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101E12-C6CF-432B-BA8B-6DF56692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025" y="1848220"/>
            <a:ext cx="6669149" cy="4257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4BE39-CE9E-4802-A443-C3B51F54C28F}"/>
              </a:ext>
            </a:extLst>
          </p:cNvPr>
          <p:cNvSpPr txBox="1"/>
          <p:nvPr/>
        </p:nvSpPr>
        <p:spPr>
          <a:xfrm>
            <a:off x="2718580" y="1397461"/>
            <a:ext cx="416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충방전율에 따른 배터리의 수명 </a:t>
            </a:r>
          </a:p>
        </p:txBody>
      </p:sp>
      <p:sp>
        <p:nvSpPr>
          <p:cNvPr id="14" name="Google Shape;108;p14">
            <a:extLst>
              <a:ext uri="{FF2B5EF4-FFF2-40B4-BE49-F238E27FC236}">
                <a16:creationId xmlns:a16="http://schemas.microsoft.com/office/drawing/2014/main" id="{667F6FDF-B379-462D-8BB2-99DC5303614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33336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6" name="Google Shape;109;p14">
            <a:extLst>
              <a:ext uri="{FF2B5EF4-FFF2-40B4-BE49-F238E27FC236}">
                <a16:creationId xmlns:a16="http://schemas.microsoft.com/office/drawing/2014/main" id="{26108E21-07D4-4C19-AE80-EBCCD63E604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7" name="Google Shape;107;p14">
            <a:extLst>
              <a:ext uri="{FF2B5EF4-FFF2-40B4-BE49-F238E27FC236}">
                <a16:creationId xmlns:a16="http://schemas.microsoft.com/office/drawing/2014/main" id="{89DC7358-5B18-4121-B351-013023D413CD}"/>
              </a:ext>
            </a:extLst>
          </p:cNvPr>
          <p:cNvSpPr txBox="1">
            <a:spLocks/>
          </p:cNvSpPr>
          <p:nvPr/>
        </p:nvSpPr>
        <p:spPr>
          <a:xfrm>
            <a:off x="805302" y="327613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3200" dirty="0"/>
              <a:t>3. </a:t>
            </a:r>
            <a:r>
              <a:rPr lang="ko-KR" altLang="en-US" sz="3200" dirty="0"/>
              <a:t>배터리 </a:t>
            </a:r>
            <a:r>
              <a:rPr lang="ko-KR" altLang="en-US" sz="3200" dirty="0" err="1"/>
              <a:t>충방전</a:t>
            </a:r>
            <a:r>
              <a:rPr lang="ko-KR" altLang="en-US" sz="3200" dirty="0"/>
              <a:t> 및 </a:t>
            </a:r>
            <a:r>
              <a:rPr lang="ko-KR" altLang="en-US" sz="3200" dirty="0" err="1"/>
              <a:t>취급법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2316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5" name="AutoShape 2" descr="t = \ frac {Q_P} {I ^ k}">
            <a:extLst>
              <a:ext uri="{FF2B5EF4-FFF2-40B4-BE49-F238E27FC236}">
                <a16:creationId xmlns:a16="http://schemas.microsoft.com/office/drawing/2014/main" id="{417B131A-9454-4992-9C37-5FC51D920F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Q_P">
            <a:extLst>
              <a:ext uri="{FF2B5EF4-FFF2-40B4-BE49-F238E27FC236}">
                <a16:creationId xmlns:a16="http://schemas.microsoft.com/office/drawing/2014/main" id="{DE42FE0A-D8AA-4D55-A1E3-B02996E77C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5" descr="나는">
            <a:extLst>
              <a:ext uri="{FF2B5EF4-FFF2-40B4-BE49-F238E27FC236}">
                <a16:creationId xmlns:a16="http://schemas.microsoft.com/office/drawing/2014/main" id="{D3F443EB-396D-4699-8CC0-4E357627DD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티">
            <a:extLst>
              <a:ext uri="{FF2B5EF4-FFF2-40B4-BE49-F238E27FC236}">
                <a16:creationId xmlns:a16="http://schemas.microsoft.com/office/drawing/2014/main" id="{D1A2F684-1794-4873-A3CA-3957254AC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케이">
            <a:extLst>
              <a:ext uri="{FF2B5EF4-FFF2-40B4-BE49-F238E27FC236}">
                <a16:creationId xmlns:a16="http://schemas.microsoft.com/office/drawing/2014/main" id="{CC14AA83-AA78-45C9-9A94-ED6BE5D07F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66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6851D916-B18A-4E85-9869-F3AA59F2B9AE}"/>
              </a:ext>
            </a:extLst>
          </p:cNvPr>
          <p:cNvSpPr txBox="1">
            <a:spLocks/>
          </p:cNvSpPr>
          <p:nvPr/>
        </p:nvSpPr>
        <p:spPr>
          <a:xfrm>
            <a:off x="805302" y="327613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3200" dirty="0"/>
              <a:t>4. </a:t>
            </a:r>
            <a:r>
              <a:rPr lang="ko-KR" altLang="en-US" sz="3200" dirty="0" err="1"/>
              <a:t>드론</a:t>
            </a:r>
            <a:r>
              <a:rPr lang="ko-KR" altLang="en-US" sz="3200" dirty="0"/>
              <a:t> 배터리 연구 분야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9BFDF1-8C8E-424E-B960-751D3749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49" y="1828778"/>
            <a:ext cx="4765431" cy="4124466"/>
          </a:xfrm>
          <a:prstGeom prst="rect">
            <a:avLst/>
          </a:prstGeom>
        </p:spPr>
      </p:pic>
      <p:sp>
        <p:nvSpPr>
          <p:cNvPr id="14" name="Google Shape;108;p14">
            <a:extLst>
              <a:ext uri="{FF2B5EF4-FFF2-40B4-BE49-F238E27FC236}">
                <a16:creationId xmlns:a16="http://schemas.microsoft.com/office/drawing/2014/main" id="{CB38764A-FDEE-4950-80E9-AD6DBD181A4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33336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6" name="Google Shape;109;p14">
            <a:extLst>
              <a:ext uri="{FF2B5EF4-FFF2-40B4-BE49-F238E27FC236}">
                <a16:creationId xmlns:a16="http://schemas.microsoft.com/office/drawing/2014/main" id="{D198E0C0-09BD-41DF-A63C-F573F833793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1E9AC-ECE2-4CC9-8641-294F27921C90}"/>
              </a:ext>
            </a:extLst>
          </p:cNvPr>
          <p:cNvSpPr txBox="1"/>
          <p:nvPr/>
        </p:nvSpPr>
        <p:spPr>
          <a:xfrm>
            <a:off x="1451729" y="5553134"/>
            <a:ext cx="43646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/>
              <a:t>배터리 용량 추가에 따른 비행 시간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3F15DD-EC21-4830-9FB1-D6FF8F100F72}"/>
              </a:ext>
            </a:extLst>
          </p:cNvPr>
          <p:cNvSpPr txBox="1"/>
          <p:nvPr/>
        </p:nvSpPr>
        <p:spPr>
          <a:xfrm>
            <a:off x="6047209" y="2813815"/>
            <a:ext cx="3074056" cy="141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배터리를 계속 추가하면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무게가 증가하여 비행 시간</a:t>
            </a:r>
            <a:r>
              <a:rPr lang="en-US" altLang="ko-KR" sz="2000" dirty="0"/>
              <a:t>(</a:t>
            </a:r>
            <a:r>
              <a:rPr lang="ko-KR" altLang="en-US" sz="2000" dirty="0"/>
              <a:t>효율</a:t>
            </a:r>
            <a:r>
              <a:rPr lang="en-US" altLang="ko-KR" sz="2000" dirty="0"/>
              <a:t>)</a:t>
            </a:r>
            <a:r>
              <a:rPr lang="ko-KR" altLang="en-US" sz="2000" dirty="0"/>
              <a:t>이</a:t>
            </a:r>
            <a:r>
              <a:rPr lang="en-US" altLang="ko-KR" sz="2000" dirty="0"/>
              <a:t> </a:t>
            </a:r>
            <a:r>
              <a:rPr lang="ko-KR" altLang="en-US" sz="2000" dirty="0"/>
              <a:t>점차 떨어짐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A67EED-C12E-4DFD-B0D5-96DB214FAD42}"/>
              </a:ext>
            </a:extLst>
          </p:cNvPr>
          <p:cNvSpPr txBox="1"/>
          <p:nvPr/>
        </p:nvSpPr>
        <p:spPr>
          <a:xfrm>
            <a:off x="1008668" y="1304866"/>
            <a:ext cx="796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</a:rPr>
              <a:t>배터리의 용량 한계와 무게로 인한 비행시간의 제한 문제</a:t>
            </a:r>
          </a:p>
        </p:txBody>
      </p:sp>
    </p:spTree>
    <p:extLst>
      <p:ext uri="{BB962C8B-B14F-4D97-AF65-F5344CB8AC3E}">
        <p14:creationId xmlns:p14="http://schemas.microsoft.com/office/powerpoint/2010/main" val="1339946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11384C-ED28-4D77-B1FE-96FF3A1E0F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93FD0F-779D-4417-9EBE-4529FF77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59" y="1899652"/>
            <a:ext cx="5282735" cy="4403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8D817D-12D9-4B5F-B856-6D6AAFA7E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29" y="6017728"/>
            <a:ext cx="4733365" cy="3386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546A80-60E0-4083-893D-21879D016E21}"/>
              </a:ext>
            </a:extLst>
          </p:cNvPr>
          <p:cNvSpPr/>
          <p:nvPr/>
        </p:nvSpPr>
        <p:spPr>
          <a:xfrm>
            <a:off x="1543424" y="1182452"/>
            <a:ext cx="26404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에너지원별 밀도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Google Shape;108;p14">
            <a:extLst>
              <a:ext uri="{FF2B5EF4-FFF2-40B4-BE49-F238E27FC236}">
                <a16:creationId xmlns:a16="http://schemas.microsoft.com/office/drawing/2014/main" id="{87925C26-3EDE-4576-B45A-2518296F5D5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33336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0" name="Google Shape;109;p14">
            <a:extLst>
              <a:ext uri="{FF2B5EF4-FFF2-40B4-BE49-F238E27FC236}">
                <a16:creationId xmlns:a16="http://schemas.microsoft.com/office/drawing/2014/main" id="{4654571D-F601-495F-8EC8-0B5CCC17239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9" name="Google Shape;107;p14">
            <a:extLst>
              <a:ext uri="{FF2B5EF4-FFF2-40B4-BE49-F238E27FC236}">
                <a16:creationId xmlns:a16="http://schemas.microsoft.com/office/drawing/2014/main" id="{251DD37C-FD74-4033-8FF2-20ECAF31A467}"/>
              </a:ext>
            </a:extLst>
          </p:cNvPr>
          <p:cNvSpPr txBox="1">
            <a:spLocks/>
          </p:cNvSpPr>
          <p:nvPr/>
        </p:nvSpPr>
        <p:spPr>
          <a:xfrm>
            <a:off x="805302" y="327613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3200" dirty="0"/>
              <a:t>4. </a:t>
            </a:r>
            <a:r>
              <a:rPr lang="ko-KR" altLang="en-US" sz="3200" dirty="0" err="1"/>
              <a:t>드론</a:t>
            </a:r>
            <a:r>
              <a:rPr lang="ko-KR" altLang="en-US" sz="3200" dirty="0"/>
              <a:t> 배터리 연구 분야</a:t>
            </a:r>
          </a:p>
        </p:txBody>
      </p:sp>
    </p:spTree>
    <p:extLst>
      <p:ext uri="{BB962C8B-B14F-4D97-AF65-F5344CB8AC3E}">
        <p14:creationId xmlns:p14="http://schemas.microsoft.com/office/powerpoint/2010/main" val="3430185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11384C-ED28-4D77-B1FE-96FF3A1E0F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8D817D-12D9-4B5F-B856-6D6AAFA7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3" y="1370108"/>
            <a:ext cx="5761559" cy="4616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546A80-60E0-4083-893D-21879D016E21}"/>
              </a:ext>
            </a:extLst>
          </p:cNvPr>
          <p:cNvSpPr/>
          <p:nvPr/>
        </p:nvSpPr>
        <p:spPr>
          <a:xfrm>
            <a:off x="1305418" y="2533959"/>
            <a:ext cx="2678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태양광 발전 </a:t>
            </a:r>
            <a:r>
              <a:rPr lang="ko-KR" altLang="en-US" sz="24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드론</a:t>
            </a:r>
            <a:r>
              <a:rPr lang="en-US" altLang="ko-KR" sz="18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Google Shape;108;p14">
            <a:extLst>
              <a:ext uri="{FF2B5EF4-FFF2-40B4-BE49-F238E27FC236}">
                <a16:creationId xmlns:a16="http://schemas.microsoft.com/office/drawing/2014/main" id="{87925C26-3EDE-4576-B45A-2518296F5D5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433336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0" name="Google Shape;109;p14">
            <a:extLst>
              <a:ext uri="{FF2B5EF4-FFF2-40B4-BE49-F238E27FC236}">
                <a16:creationId xmlns:a16="http://schemas.microsoft.com/office/drawing/2014/main" id="{4654571D-F601-495F-8EC8-0B5CCC17239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9" name="Google Shape;107;p14">
            <a:extLst>
              <a:ext uri="{FF2B5EF4-FFF2-40B4-BE49-F238E27FC236}">
                <a16:creationId xmlns:a16="http://schemas.microsoft.com/office/drawing/2014/main" id="{251DD37C-FD74-4033-8FF2-20ECAF31A467}"/>
              </a:ext>
            </a:extLst>
          </p:cNvPr>
          <p:cNvSpPr txBox="1">
            <a:spLocks/>
          </p:cNvSpPr>
          <p:nvPr/>
        </p:nvSpPr>
        <p:spPr>
          <a:xfrm>
            <a:off x="805302" y="327613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3200" dirty="0"/>
              <a:t>4. </a:t>
            </a:r>
            <a:r>
              <a:rPr lang="ko-KR" altLang="en-US" sz="3200" dirty="0" err="1"/>
              <a:t>드론</a:t>
            </a:r>
            <a:r>
              <a:rPr lang="ko-KR" altLang="en-US" sz="3200" dirty="0"/>
              <a:t> 배터리 연구 분야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829636-D02B-4F5D-AD9E-DDE47412A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69" y="3154227"/>
            <a:ext cx="3621807" cy="2486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442C12-B559-47E3-8FB0-7016D13C2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154227"/>
            <a:ext cx="3876331" cy="240997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9B78DE-E6EE-47FE-B111-24FCDC47AAE1}"/>
              </a:ext>
            </a:extLst>
          </p:cNvPr>
          <p:cNvSpPr/>
          <p:nvPr/>
        </p:nvSpPr>
        <p:spPr>
          <a:xfrm>
            <a:off x="5354426" y="2532522"/>
            <a:ext cx="3194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ko-KR" altLang="en-US" sz="20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모터와 가솔린 엔진 드론</a:t>
            </a:r>
            <a:r>
              <a:rPr lang="en-US" altLang="ko-KR" sz="20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24116F-378F-48C5-A997-087450B6CE64}"/>
              </a:ext>
            </a:extLst>
          </p:cNvPr>
          <p:cNvSpPr/>
          <p:nvPr/>
        </p:nvSpPr>
        <p:spPr>
          <a:xfrm>
            <a:off x="5840093" y="5631811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-apple-system"/>
              </a:rPr>
              <a:t>한국해양과학기술원</a:t>
            </a:r>
            <a:r>
              <a:rPr lang="en-US" altLang="ko-KR" dirty="0">
                <a:solidFill>
                  <a:srgbClr val="333333"/>
                </a:solidFill>
                <a:latin typeface="-apple-system"/>
              </a:rPr>
              <a:t>(KIOST)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102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047023-B549-4826-B557-B42D7D24D2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  <p:sp>
        <p:nvSpPr>
          <p:cNvPr id="5" name="Google Shape;107;p14">
            <a:extLst>
              <a:ext uri="{FF2B5EF4-FFF2-40B4-BE49-F238E27FC236}">
                <a16:creationId xmlns:a16="http://schemas.microsoft.com/office/drawing/2014/main" id="{226D51D6-28A3-47FB-9FAF-52AC749330F2}"/>
              </a:ext>
            </a:extLst>
          </p:cNvPr>
          <p:cNvSpPr txBox="1">
            <a:spLocks/>
          </p:cNvSpPr>
          <p:nvPr/>
        </p:nvSpPr>
        <p:spPr>
          <a:xfrm>
            <a:off x="805302" y="327613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ko-KR" altLang="en-US" sz="32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00179-C4DC-477B-88E2-8E23E530FCD7}"/>
              </a:ext>
            </a:extLst>
          </p:cNvPr>
          <p:cNvSpPr txBox="1"/>
          <p:nvPr/>
        </p:nvSpPr>
        <p:spPr>
          <a:xfrm>
            <a:off x="3369212" y="2967335"/>
            <a:ext cx="2533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Q &amp; A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2553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999241" y="216938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ctr"/>
            <a:br>
              <a:rPr lang="ko-KR" altLang="ko-KR" sz="3200" dirty="0"/>
            </a:br>
            <a:r>
              <a:rPr lang="en-US" altLang="ko-KR" sz="3200" dirty="0"/>
              <a:t>1. </a:t>
            </a:r>
            <a:r>
              <a:rPr lang="ko-KR" altLang="ko-KR" sz="3200" dirty="0"/>
              <a:t>배터리의  개요</a:t>
            </a:r>
            <a:br>
              <a:rPr lang="ko-KR" altLang="ko-KR" sz="3200" dirty="0"/>
            </a:br>
            <a:endParaRPr sz="2000" dirty="0"/>
          </a:p>
        </p:txBody>
      </p:sp>
      <p:sp>
        <p:nvSpPr>
          <p:cNvPr id="108" name="Google Shape;108;p1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759427" y="1763606"/>
            <a:ext cx="8859506" cy="377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500"/>
              </a:spcBef>
              <a:buNone/>
            </a:pPr>
            <a:r>
              <a:rPr lang="en-US" altLang="ko-KR" dirty="0"/>
              <a:t>     </a:t>
            </a:r>
            <a:r>
              <a:rPr lang="ko-KR" altLang="en-US" sz="2000" dirty="0"/>
              <a:t>배터리는 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화학 에너지를  전기 에너지</a:t>
            </a:r>
            <a:r>
              <a:rPr lang="ko-KR" altLang="en-US" sz="2000" dirty="0"/>
              <a:t> 로 변환 합니다</a:t>
            </a:r>
            <a:endParaRPr lang="en-US" altLang="ko-KR" sz="2000" dirty="0"/>
          </a:p>
          <a:p>
            <a:pPr marL="0" lvl="0" indent="0">
              <a:spcBef>
                <a:spcPts val="500"/>
              </a:spcBef>
              <a:buNone/>
            </a:pPr>
            <a:r>
              <a:rPr lang="en-US" altLang="ko-KR" sz="2000" dirty="0"/>
              <a:t>                 </a:t>
            </a:r>
            <a:endParaRPr sz="2000" dirty="0"/>
          </a:p>
        </p:txBody>
      </p:sp>
      <p:pic>
        <p:nvPicPr>
          <p:cNvPr id="1026" name="Picture 2" descr="https://upload.wikimedia.org/wikipedia/commons/thumb/5/56/Pila_di_Volta.jpg/800px-Pila_di_Volta.jpg">
            <a:extLst>
              <a:ext uri="{FF2B5EF4-FFF2-40B4-BE49-F238E27FC236}">
                <a16:creationId xmlns:a16="http://schemas.microsoft.com/office/drawing/2014/main" id="{3289D4A1-647E-46DA-9918-4200591C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50" y="2969234"/>
            <a:ext cx="1435636" cy="305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A9572B-F4A9-4C64-88EA-EADC3103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199" y="2888357"/>
            <a:ext cx="2722098" cy="2841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BA40E7-71A4-4B42-B1FE-26B6E3D69876}"/>
              </a:ext>
            </a:extLst>
          </p:cNvPr>
          <p:cNvSpPr txBox="1"/>
          <p:nvPr/>
        </p:nvSpPr>
        <p:spPr>
          <a:xfrm>
            <a:off x="1843456" y="2574388"/>
            <a:ext cx="99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볼타</a:t>
            </a:r>
            <a:r>
              <a:rPr lang="ko-KR" altLang="en-US" dirty="0"/>
              <a:t> 전지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ACFB0-27A0-40F7-8FE1-1474A6BB1EDF}"/>
              </a:ext>
            </a:extLst>
          </p:cNvPr>
          <p:cNvSpPr txBox="1"/>
          <p:nvPr/>
        </p:nvSpPr>
        <p:spPr>
          <a:xfrm>
            <a:off x="5311802" y="2661458"/>
            <a:ext cx="1312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다니엘 </a:t>
            </a:r>
            <a:r>
              <a:rPr lang="ko-KR" altLang="en-US" dirty="0"/>
              <a:t>전지</a:t>
            </a:r>
          </a:p>
        </p:txBody>
      </p:sp>
      <p:sp>
        <p:nvSpPr>
          <p:cNvPr id="11" name="Google Shape;109;p14">
            <a:extLst>
              <a:ext uri="{FF2B5EF4-FFF2-40B4-BE49-F238E27FC236}">
                <a16:creationId xmlns:a16="http://schemas.microsoft.com/office/drawing/2014/main" id="{D6860D8A-6E16-4CF7-B4FF-1FF2869AAB9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599539-71A1-4401-A672-1CB2ABF1644E}"/>
              </a:ext>
            </a:extLst>
          </p:cNvPr>
          <p:cNvSpPr/>
          <p:nvPr/>
        </p:nvSpPr>
        <p:spPr>
          <a:xfrm>
            <a:off x="1071458" y="1305907"/>
            <a:ext cx="28406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배터리의 작동 원리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999241" y="254646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ctr"/>
            <a:br>
              <a:rPr lang="ko-KR" altLang="ko-KR" sz="3200" dirty="0"/>
            </a:br>
            <a:r>
              <a:rPr lang="en-US" altLang="ko-KR" sz="3200" dirty="0"/>
              <a:t>1. </a:t>
            </a:r>
            <a:r>
              <a:rPr lang="ko-KR" altLang="ko-KR" sz="3200" dirty="0"/>
              <a:t>배터리의  개요</a:t>
            </a:r>
            <a:br>
              <a:rPr lang="ko-KR" altLang="ko-KR" sz="3200" dirty="0"/>
            </a:br>
            <a:endParaRPr sz="2000" dirty="0"/>
          </a:p>
        </p:txBody>
      </p:sp>
      <p:sp>
        <p:nvSpPr>
          <p:cNvPr id="108" name="Google Shape;108;p1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759427" y="1763606"/>
            <a:ext cx="8859506" cy="377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500"/>
              </a:spcBef>
              <a:buNone/>
            </a:pPr>
            <a:r>
              <a:rPr lang="en-US" altLang="ko-KR" dirty="0"/>
              <a:t>     </a:t>
            </a:r>
            <a:endParaRPr lang="en-US" altLang="ko-KR" sz="2000" dirty="0"/>
          </a:p>
          <a:p>
            <a:pPr marL="0" lvl="0" indent="0">
              <a:spcBef>
                <a:spcPts val="500"/>
              </a:spcBef>
              <a:buNone/>
            </a:pPr>
            <a:r>
              <a:rPr lang="en-US" altLang="ko-KR" sz="2000" dirty="0"/>
              <a:t>                 </a:t>
            </a:r>
            <a:endParaRPr sz="2000" dirty="0"/>
          </a:p>
        </p:txBody>
      </p:sp>
      <p:sp>
        <p:nvSpPr>
          <p:cNvPr id="11" name="Google Shape;109;p14">
            <a:extLst>
              <a:ext uri="{FF2B5EF4-FFF2-40B4-BE49-F238E27FC236}">
                <a16:creationId xmlns:a16="http://schemas.microsoft.com/office/drawing/2014/main" id="{D6860D8A-6E16-4CF7-B4FF-1FF2869AAB9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599539-71A1-4401-A672-1CB2ABF1644E}"/>
              </a:ext>
            </a:extLst>
          </p:cNvPr>
          <p:cNvSpPr/>
          <p:nvPr/>
        </p:nvSpPr>
        <p:spPr>
          <a:xfrm>
            <a:off x="1137446" y="1343615"/>
            <a:ext cx="28406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배터리의 작동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ACE64-44CA-46CC-9CB4-DBCC2294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23" y="1763606"/>
            <a:ext cx="4628030" cy="44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9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999241" y="264073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ctr"/>
            <a:br>
              <a:rPr lang="ko-KR" altLang="ko-KR" sz="3200" dirty="0"/>
            </a:br>
            <a:r>
              <a:rPr lang="en-US" altLang="ko-KR" sz="3200" dirty="0"/>
              <a:t>1. </a:t>
            </a:r>
            <a:r>
              <a:rPr lang="ko-KR" altLang="ko-KR" sz="3200" dirty="0"/>
              <a:t>배터리의  개요</a:t>
            </a:r>
            <a:br>
              <a:rPr lang="ko-KR" altLang="ko-KR" sz="3200" dirty="0"/>
            </a:br>
            <a:endParaRPr sz="2000" dirty="0"/>
          </a:p>
        </p:txBody>
      </p:sp>
      <p:sp>
        <p:nvSpPr>
          <p:cNvPr id="108" name="Google Shape;108;p1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759427" y="1763606"/>
            <a:ext cx="8859506" cy="377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500"/>
              </a:spcBef>
              <a:buNone/>
            </a:pPr>
            <a:r>
              <a:rPr lang="en-US" altLang="ko-KR" dirty="0"/>
              <a:t>     </a:t>
            </a:r>
            <a:endParaRPr lang="en-US" altLang="ko-KR" sz="2000" dirty="0"/>
          </a:p>
          <a:p>
            <a:pPr marL="0" lvl="0" indent="0">
              <a:spcBef>
                <a:spcPts val="500"/>
              </a:spcBef>
              <a:buNone/>
            </a:pPr>
            <a:r>
              <a:rPr lang="en-US" altLang="ko-KR" sz="2000" dirty="0"/>
              <a:t>                 </a:t>
            </a:r>
            <a:endParaRPr sz="2000" dirty="0"/>
          </a:p>
        </p:txBody>
      </p:sp>
      <p:sp>
        <p:nvSpPr>
          <p:cNvPr id="11" name="Google Shape;109;p14">
            <a:extLst>
              <a:ext uri="{FF2B5EF4-FFF2-40B4-BE49-F238E27FC236}">
                <a16:creationId xmlns:a16="http://schemas.microsoft.com/office/drawing/2014/main" id="{D6860D8A-6E16-4CF7-B4FF-1FF2869AAB9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599539-71A1-4401-A672-1CB2ABF1644E}"/>
              </a:ext>
            </a:extLst>
          </p:cNvPr>
          <p:cNvSpPr/>
          <p:nvPr/>
        </p:nvSpPr>
        <p:spPr>
          <a:xfrm>
            <a:off x="977193" y="1324761"/>
            <a:ext cx="2840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배터리의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BCF232-CC65-4A9B-9398-2BFF90AC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76" y="1728434"/>
            <a:ext cx="7991181" cy="45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7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2ABAC5-2FC7-410F-B9B1-896A63F1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92" y="1916044"/>
            <a:ext cx="4038490" cy="3443997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D9FA6-4437-48FD-8F6F-279D0A0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407" y="5263558"/>
            <a:ext cx="3753218" cy="1090247"/>
          </a:xfrm>
        </p:spPr>
        <p:txBody>
          <a:bodyPr/>
          <a:lstStyle/>
          <a:p>
            <a:pPr marL="114300" indent="0">
              <a:buNone/>
            </a:pPr>
            <a:r>
              <a:rPr lang="ko-KR" altLang="en-US" sz="2400" dirty="0"/>
              <a:t>리튬 폴리머</a:t>
            </a:r>
            <a:r>
              <a:rPr lang="en-US" altLang="ko-KR" sz="2400" dirty="0"/>
              <a:t>(Li-Po)</a:t>
            </a:r>
            <a:r>
              <a:rPr lang="ko-KR" altLang="en-US" sz="2400" dirty="0"/>
              <a:t> 전지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C2087-E657-44F5-8078-792F0881D8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sp>
        <p:nvSpPr>
          <p:cNvPr id="9" name="Google Shape;108;p14">
            <a:extLst>
              <a:ext uri="{FF2B5EF4-FFF2-40B4-BE49-F238E27FC236}">
                <a16:creationId xmlns:a16="http://schemas.microsoft.com/office/drawing/2014/main" id="{00856127-33A1-4414-97D0-A46F55B98EB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3438" y="65087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1" name="Google Shape;110;p14">
            <a:extLst>
              <a:ext uri="{FF2B5EF4-FFF2-40B4-BE49-F238E27FC236}">
                <a16:creationId xmlns:a16="http://schemas.microsoft.com/office/drawing/2014/main" id="{6FF57B52-7BBE-4907-80ED-8DFBFF0EA26B}"/>
              </a:ext>
            </a:extLst>
          </p:cNvPr>
          <p:cNvSpPr txBox="1">
            <a:spLocks/>
          </p:cNvSpPr>
          <p:nvPr/>
        </p:nvSpPr>
        <p:spPr>
          <a:xfrm>
            <a:off x="8891954" y="65087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6</a:t>
            </a:fld>
            <a:endParaRPr lang="en-US"/>
          </a:p>
        </p:txBody>
      </p:sp>
      <p:sp>
        <p:nvSpPr>
          <p:cNvPr id="12" name="Google Shape;109;p14">
            <a:extLst>
              <a:ext uri="{FF2B5EF4-FFF2-40B4-BE49-F238E27FC236}">
                <a16:creationId xmlns:a16="http://schemas.microsoft.com/office/drawing/2014/main" id="{30BBDDDD-4AFB-4AED-8A70-7CB93AC91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165806-57A0-4305-B460-861C1744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233" y="1916045"/>
            <a:ext cx="3629025" cy="3648075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C9DCCDC-7FEF-46A8-8349-000C467E35AB}"/>
              </a:ext>
            </a:extLst>
          </p:cNvPr>
          <p:cNvSpPr txBox="1">
            <a:spLocks/>
          </p:cNvSpPr>
          <p:nvPr/>
        </p:nvSpPr>
        <p:spPr>
          <a:xfrm>
            <a:off x="5386355" y="5272985"/>
            <a:ext cx="3753218" cy="1090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Calibri"/>
              <a:buNone/>
            </a:pPr>
            <a:r>
              <a:rPr lang="ko-KR" altLang="en-US" sz="2400" dirty="0"/>
              <a:t>리튬 이온</a:t>
            </a:r>
            <a:r>
              <a:rPr lang="en-US" altLang="ko-KR" sz="2400" dirty="0"/>
              <a:t>(Li-ion)</a:t>
            </a:r>
            <a:r>
              <a:rPr lang="ko-KR" altLang="en-US" sz="2400" dirty="0"/>
              <a:t> 전지</a:t>
            </a:r>
          </a:p>
        </p:txBody>
      </p:sp>
      <p:sp>
        <p:nvSpPr>
          <p:cNvPr id="16" name="Google Shape;107;p14">
            <a:extLst>
              <a:ext uri="{FF2B5EF4-FFF2-40B4-BE49-F238E27FC236}">
                <a16:creationId xmlns:a16="http://schemas.microsoft.com/office/drawing/2014/main" id="{2E416D76-87EE-431A-A2A1-172B76A29F85}"/>
              </a:ext>
            </a:extLst>
          </p:cNvPr>
          <p:cNvSpPr txBox="1">
            <a:spLocks/>
          </p:cNvSpPr>
          <p:nvPr/>
        </p:nvSpPr>
        <p:spPr>
          <a:xfrm>
            <a:off x="970960" y="216944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ctr"/>
            <a:br>
              <a:rPr lang="ko-KR" altLang="en-US" sz="3200" dirty="0"/>
            </a:br>
            <a:r>
              <a:rPr lang="en-US" altLang="ko-KR" sz="3200" dirty="0"/>
              <a:t>1. </a:t>
            </a:r>
            <a:r>
              <a:rPr lang="ko-KR" altLang="en-US" sz="3200" dirty="0"/>
              <a:t>배터리의  개요</a:t>
            </a:r>
            <a:br>
              <a:rPr lang="ko-KR" altLang="en-US" sz="3200" dirty="0"/>
            </a:b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221598-675A-44C7-96EE-CF2725A297A3}"/>
              </a:ext>
            </a:extLst>
          </p:cNvPr>
          <p:cNvSpPr/>
          <p:nvPr/>
        </p:nvSpPr>
        <p:spPr>
          <a:xfrm>
            <a:off x="845214" y="1315334"/>
            <a:ext cx="4107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리튬이온 </a:t>
            </a:r>
            <a:r>
              <a:rPr lang="en-US" altLang="ko-KR" sz="2400" dirty="0"/>
              <a:t>– </a:t>
            </a:r>
            <a:r>
              <a:rPr lang="ko-KR" altLang="en-US" sz="2400" dirty="0"/>
              <a:t>리튬 폴리머</a:t>
            </a:r>
          </a:p>
        </p:txBody>
      </p:sp>
    </p:spTree>
    <p:extLst>
      <p:ext uri="{BB962C8B-B14F-4D97-AF65-F5344CB8AC3E}">
        <p14:creationId xmlns:p14="http://schemas.microsoft.com/office/powerpoint/2010/main" val="8819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759427" y="1763606"/>
            <a:ext cx="8859506" cy="377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500"/>
              </a:spcBef>
              <a:buNone/>
            </a:pPr>
            <a:r>
              <a:rPr lang="en-US" altLang="ko-KR" dirty="0"/>
              <a:t>     </a:t>
            </a:r>
            <a:endParaRPr lang="en-US" altLang="ko-KR" sz="2000" dirty="0"/>
          </a:p>
          <a:p>
            <a:pPr marL="0" lvl="0" indent="0">
              <a:spcBef>
                <a:spcPts val="500"/>
              </a:spcBef>
              <a:buNone/>
            </a:pPr>
            <a:r>
              <a:rPr lang="en-US" altLang="ko-KR" sz="2000" dirty="0"/>
              <a:t>                 </a:t>
            </a:r>
            <a:endParaRPr sz="2000" dirty="0"/>
          </a:p>
        </p:txBody>
      </p:sp>
      <p:sp>
        <p:nvSpPr>
          <p:cNvPr id="11" name="Google Shape;109;p14">
            <a:extLst>
              <a:ext uri="{FF2B5EF4-FFF2-40B4-BE49-F238E27FC236}">
                <a16:creationId xmlns:a16="http://schemas.microsoft.com/office/drawing/2014/main" id="{D6860D8A-6E16-4CF7-B4FF-1FF2869AAB9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599539-71A1-4401-A672-1CB2ABF1644E}"/>
              </a:ext>
            </a:extLst>
          </p:cNvPr>
          <p:cNvSpPr/>
          <p:nvPr/>
        </p:nvSpPr>
        <p:spPr>
          <a:xfrm>
            <a:off x="845214" y="1390750"/>
            <a:ext cx="4107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리튬이온 </a:t>
            </a:r>
            <a:r>
              <a:rPr lang="en-US" altLang="ko-KR" sz="2400" dirty="0"/>
              <a:t>– </a:t>
            </a:r>
            <a:r>
              <a:rPr lang="ko-KR" altLang="en-US" sz="2400" dirty="0"/>
              <a:t>리튬 폴리머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F899A5-E95C-492F-AF9A-8692918BF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56" y="2062654"/>
            <a:ext cx="8643015" cy="3895085"/>
          </a:xfrm>
          <a:prstGeom prst="rect">
            <a:avLst/>
          </a:prstGeom>
        </p:spPr>
      </p:pic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081699BA-8236-467A-AA80-16491E5B382C}"/>
              </a:ext>
            </a:extLst>
          </p:cNvPr>
          <p:cNvSpPr txBox="1">
            <a:spLocks/>
          </p:cNvSpPr>
          <p:nvPr/>
        </p:nvSpPr>
        <p:spPr>
          <a:xfrm>
            <a:off x="942679" y="235792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ctr"/>
            <a:br>
              <a:rPr lang="ko-KR" altLang="en-US" sz="3200" dirty="0"/>
            </a:br>
            <a:r>
              <a:rPr lang="en-US" altLang="ko-KR" sz="3200" dirty="0"/>
              <a:t>1. </a:t>
            </a:r>
            <a:r>
              <a:rPr lang="ko-KR" altLang="en-US" sz="3200" dirty="0"/>
              <a:t>배터리의  개요</a:t>
            </a:r>
            <a:br>
              <a:rPr lang="ko-KR" altLang="en-US" sz="3200" dirty="0"/>
            </a:b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7372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2019-0</a:t>
            </a:r>
            <a:r>
              <a:rPr lang="en-US" altLang="ko-KR" dirty="0"/>
              <a:t>7</a:t>
            </a:r>
            <a:r>
              <a:rPr lang="ko-KR" dirty="0"/>
              <a:t>-</a:t>
            </a:r>
            <a:r>
              <a:rPr lang="en-US" altLang="ko-KR" dirty="0"/>
              <a:t>20</a:t>
            </a:r>
            <a:endParaRPr dirty="0"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759427" y="1763606"/>
            <a:ext cx="8859506" cy="377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500"/>
              </a:spcBef>
              <a:buNone/>
            </a:pPr>
            <a:r>
              <a:rPr lang="en-US" altLang="ko-KR" dirty="0"/>
              <a:t>     </a:t>
            </a:r>
            <a:endParaRPr lang="en-US" altLang="ko-KR" sz="2000" dirty="0"/>
          </a:p>
          <a:p>
            <a:pPr marL="0" lvl="0" indent="0">
              <a:spcBef>
                <a:spcPts val="500"/>
              </a:spcBef>
              <a:buNone/>
            </a:pPr>
            <a:r>
              <a:rPr lang="en-US" altLang="ko-KR" sz="2000" dirty="0"/>
              <a:t>                 </a:t>
            </a:r>
            <a:r>
              <a:rPr lang="ko-KR" altLang="en-US" sz="2000" dirty="0"/>
              <a:t>유지</a:t>
            </a:r>
            <a:endParaRPr sz="2000" dirty="0"/>
          </a:p>
        </p:txBody>
      </p:sp>
      <p:sp>
        <p:nvSpPr>
          <p:cNvPr id="11" name="Google Shape;109;p14">
            <a:extLst>
              <a:ext uri="{FF2B5EF4-FFF2-40B4-BE49-F238E27FC236}">
                <a16:creationId xmlns:a16="http://schemas.microsoft.com/office/drawing/2014/main" id="{D6860D8A-6E16-4CF7-B4FF-1FF2869AAB9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443190" y="6422384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한세대</a:t>
            </a:r>
            <a:r>
              <a:rPr lang="ko-KR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융합 전자공학과</a:t>
            </a:r>
            <a:endParaRPr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0AAEE0-3689-4CDA-98F5-E4AE57B7FEC1}"/>
              </a:ext>
            </a:extLst>
          </p:cNvPr>
          <p:cNvSpPr/>
          <p:nvPr/>
        </p:nvSpPr>
        <p:spPr>
          <a:xfrm>
            <a:off x="5203599" y="2434160"/>
            <a:ext cx="2696066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전압이 계속 저하됨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DA786D-F531-488A-95F4-555C66356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86" y="2062233"/>
            <a:ext cx="3471741" cy="4241998"/>
          </a:xfrm>
          <a:prstGeom prst="rect">
            <a:avLst/>
          </a:prstGeom>
        </p:spPr>
      </p:pic>
      <p:sp>
        <p:nvSpPr>
          <p:cNvPr id="13" name="Google Shape;107;p14">
            <a:extLst>
              <a:ext uri="{FF2B5EF4-FFF2-40B4-BE49-F238E27FC236}">
                <a16:creationId xmlns:a16="http://schemas.microsoft.com/office/drawing/2014/main" id="{D07B3416-B6F1-4967-9649-243BE853B8BF}"/>
              </a:ext>
            </a:extLst>
          </p:cNvPr>
          <p:cNvSpPr txBox="1">
            <a:spLocks/>
          </p:cNvSpPr>
          <p:nvPr/>
        </p:nvSpPr>
        <p:spPr>
          <a:xfrm>
            <a:off x="999241" y="273500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ctr"/>
            <a:br>
              <a:rPr lang="ko-KR" altLang="en-US" sz="3200" dirty="0"/>
            </a:br>
            <a:r>
              <a:rPr lang="en-US" altLang="ko-KR" sz="3200" dirty="0"/>
              <a:t>1. </a:t>
            </a:r>
            <a:r>
              <a:rPr lang="ko-KR" altLang="en-US" sz="3200" dirty="0"/>
              <a:t>배터리의  개요</a:t>
            </a:r>
            <a:br>
              <a:rPr lang="ko-KR" altLang="en-US" sz="3200" dirty="0"/>
            </a:b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97E16B-C799-4E91-8EDE-4719A119F099}"/>
              </a:ext>
            </a:extLst>
          </p:cNvPr>
          <p:cNvSpPr/>
          <p:nvPr/>
        </p:nvSpPr>
        <p:spPr>
          <a:xfrm>
            <a:off x="997615" y="1496015"/>
            <a:ext cx="6601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배터리의 시간 변화에 따른 전압의 변화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9CF0C3-8699-49EF-B207-035494B799BA}"/>
              </a:ext>
            </a:extLst>
          </p:cNvPr>
          <p:cNvSpPr/>
          <p:nvPr/>
        </p:nvSpPr>
        <p:spPr>
          <a:xfrm>
            <a:off x="2444247" y="2386113"/>
            <a:ext cx="1782860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차전지</a:t>
            </a:r>
            <a:r>
              <a: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건전지</a:t>
            </a: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5F7734-B7DB-4331-BFFD-483EE0B72309}"/>
              </a:ext>
            </a:extLst>
          </p:cNvPr>
          <p:cNvSpPr/>
          <p:nvPr/>
        </p:nvSpPr>
        <p:spPr>
          <a:xfrm>
            <a:off x="2276133" y="3707428"/>
            <a:ext cx="198804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차전지</a:t>
            </a:r>
            <a:r>
              <a: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니켈수소</a:t>
            </a: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3952C7-74B2-4027-8CD2-AD5D3034050F}"/>
              </a:ext>
            </a:extLst>
          </p:cNvPr>
          <p:cNvSpPr/>
          <p:nvPr/>
        </p:nvSpPr>
        <p:spPr>
          <a:xfrm>
            <a:off x="2221139" y="4925056"/>
            <a:ext cx="271901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차전지</a:t>
            </a:r>
            <a:r>
              <a: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리툼</a:t>
            </a:r>
            <a:r>
              <a: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이온</a:t>
            </a: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폴리머</a:t>
            </a: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26CE8D-41C5-41FF-944C-62FEB436927C}"/>
              </a:ext>
            </a:extLst>
          </p:cNvPr>
          <p:cNvSpPr/>
          <p:nvPr/>
        </p:nvSpPr>
        <p:spPr>
          <a:xfrm>
            <a:off x="5214594" y="3783762"/>
            <a:ext cx="326953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전압이 완만하게 저하됨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D95F6C-846F-4EF7-B71B-C8BFAEFDFDDD}"/>
              </a:ext>
            </a:extLst>
          </p:cNvPr>
          <p:cNvSpPr/>
          <p:nvPr/>
        </p:nvSpPr>
        <p:spPr>
          <a:xfrm>
            <a:off x="5282151" y="5199351"/>
            <a:ext cx="326953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전압이  유지가 됨</a:t>
            </a:r>
          </a:p>
        </p:txBody>
      </p:sp>
    </p:spTree>
    <p:extLst>
      <p:ext uri="{BB962C8B-B14F-4D97-AF65-F5344CB8AC3E}">
        <p14:creationId xmlns:p14="http://schemas.microsoft.com/office/powerpoint/2010/main" val="711608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980FB3-27F7-4499-AD24-0E35C4885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FF5177-380B-41AA-AA84-A4D1F7D7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61" y="1383959"/>
            <a:ext cx="5891048" cy="22575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02A88F-449C-4C13-9A69-A44DBB84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61" y="3641553"/>
            <a:ext cx="5891047" cy="3079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Google Shape;107;p14">
            <a:extLst>
              <a:ext uri="{FF2B5EF4-FFF2-40B4-BE49-F238E27FC236}">
                <a16:creationId xmlns:a16="http://schemas.microsoft.com/office/drawing/2014/main" id="{63774941-1B2F-4515-80EA-7EFFA6A36BC9}"/>
              </a:ext>
            </a:extLst>
          </p:cNvPr>
          <p:cNvSpPr txBox="1">
            <a:spLocks/>
          </p:cNvSpPr>
          <p:nvPr/>
        </p:nvSpPr>
        <p:spPr>
          <a:xfrm>
            <a:off x="999241" y="264073"/>
            <a:ext cx="6446990" cy="72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ctr"/>
            <a:br>
              <a:rPr lang="ko-KR" altLang="en-US" sz="3200" dirty="0"/>
            </a:br>
            <a:r>
              <a:rPr lang="en-US" altLang="ko-KR" sz="3200" dirty="0"/>
              <a:t>2. </a:t>
            </a:r>
            <a:r>
              <a:rPr lang="ko-KR" altLang="en-US" sz="3200" dirty="0" err="1"/>
              <a:t>드론용</a:t>
            </a:r>
            <a:r>
              <a:rPr lang="ko-KR" altLang="en-US" sz="3200" dirty="0"/>
              <a:t> 배터리 </a:t>
            </a:r>
            <a:r>
              <a:rPr lang="en-US" altLang="ko-KR" sz="3200" dirty="0"/>
              <a:t>(</a:t>
            </a:r>
            <a:r>
              <a:rPr lang="ko-KR" altLang="en-US" sz="3200" dirty="0" err="1"/>
              <a:t>과충전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과방전</a:t>
            </a:r>
            <a:r>
              <a:rPr lang="en-US" altLang="ko-KR" sz="3200" dirty="0"/>
              <a:t>)</a:t>
            </a:r>
            <a:br>
              <a:rPr lang="ko-KR" altLang="en-US" sz="3200" dirty="0"/>
            </a:br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D311F9-DEAC-4561-A6CD-A0972AFF96E4}"/>
              </a:ext>
            </a:extLst>
          </p:cNvPr>
          <p:cNvSpPr/>
          <p:nvPr/>
        </p:nvSpPr>
        <p:spPr>
          <a:xfrm>
            <a:off x="3148553" y="2787994"/>
            <a:ext cx="3253568" cy="45608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070C0"/>
                </a:solidFill>
              </a:rPr>
              <a:t>   적정 전압    </a:t>
            </a:r>
            <a:r>
              <a:rPr lang="en-US" altLang="ko-KR" sz="1800" b="1" dirty="0">
                <a:solidFill>
                  <a:srgbClr val="0070C0"/>
                </a:solidFill>
              </a:rPr>
              <a:t>3.7v ~ 3.85v</a:t>
            </a:r>
            <a:endParaRPr lang="ko-KR" altLang="en-US" sz="1800" b="1" dirty="0">
              <a:solidFill>
                <a:srgbClr val="0070C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E879E5-FCF7-49D0-B66E-6F68D3BE895B}"/>
              </a:ext>
            </a:extLst>
          </p:cNvPr>
          <p:cNvSpPr/>
          <p:nvPr/>
        </p:nvSpPr>
        <p:spPr>
          <a:xfrm>
            <a:off x="1844761" y="2770885"/>
            <a:ext cx="14423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>
                <a:solidFill>
                  <a:srgbClr val="C00000"/>
                </a:solidFill>
              </a:rPr>
              <a:t>과충전</a:t>
            </a:r>
            <a:r>
              <a:rPr lang="ko-KR" altLang="en-US" sz="1800" b="1" dirty="0">
                <a:solidFill>
                  <a:srgbClr val="C00000"/>
                </a:solidFill>
              </a:rPr>
              <a:t> </a:t>
            </a:r>
            <a:endParaRPr lang="en-US" altLang="ko-KR" sz="18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800" b="1" dirty="0">
                <a:solidFill>
                  <a:srgbClr val="C00000"/>
                </a:solidFill>
              </a:rPr>
              <a:t>4.235v </a:t>
            </a:r>
            <a:r>
              <a:rPr lang="ko-KR" altLang="en-US" sz="1800" b="1" dirty="0">
                <a:solidFill>
                  <a:srgbClr val="C00000"/>
                </a:solidFill>
              </a:rPr>
              <a:t>초과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502D15-49A3-456E-B7FD-E9E496151436}"/>
              </a:ext>
            </a:extLst>
          </p:cNvPr>
          <p:cNvSpPr/>
          <p:nvPr/>
        </p:nvSpPr>
        <p:spPr>
          <a:xfrm>
            <a:off x="6402122" y="2768974"/>
            <a:ext cx="116372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>
                <a:solidFill>
                  <a:srgbClr val="C00000"/>
                </a:solidFill>
              </a:rPr>
              <a:t>과방전</a:t>
            </a:r>
            <a:r>
              <a:rPr lang="ko-KR" altLang="en-US" sz="1800" b="1" dirty="0">
                <a:solidFill>
                  <a:srgbClr val="C00000"/>
                </a:solidFill>
              </a:rPr>
              <a:t> </a:t>
            </a:r>
            <a:endParaRPr lang="en-US" altLang="ko-KR" sz="18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800" b="1" dirty="0">
                <a:solidFill>
                  <a:srgbClr val="C00000"/>
                </a:solidFill>
              </a:rPr>
              <a:t>2.7v </a:t>
            </a:r>
            <a:r>
              <a:rPr lang="ko-KR" altLang="en-US" sz="1800" b="1" dirty="0">
                <a:solidFill>
                  <a:srgbClr val="C00000"/>
                </a:solidFill>
              </a:rPr>
              <a:t>미만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C4F0C2-DBCD-4940-A9B0-D002C6061C2D}"/>
              </a:ext>
            </a:extLst>
          </p:cNvPr>
          <p:cNvSpPr/>
          <p:nvPr/>
        </p:nvSpPr>
        <p:spPr>
          <a:xfrm>
            <a:off x="6602534" y="4257686"/>
            <a:ext cx="91063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>
                <a:solidFill>
                  <a:srgbClr val="C00000"/>
                </a:solidFill>
              </a:rPr>
              <a:t>과충전</a:t>
            </a:r>
            <a:endParaRPr lang="en-US" altLang="ko-KR" sz="18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800" b="1" dirty="0">
                <a:solidFill>
                  <a:srgbClr val="C00000"/>
                </a:solidFill>
              </a:rPr>
              <a:t>문제</a:t>
            </a:r>
            <a:r>
              <a:rPr lang="en-US" altLang="ko-KR" sz="1800" b="1" dirty="0">
                <a:solidFill>
                  <a:srgbClr val="C00000"/>
                </a:solidFill>
              </a:rPr>
              <a:t>`</a:t>
            </a:r>
            <a:r>
              <a:rPr lang="ko-KR" altLang="en-US" sz="1800" b="1" dirty="0">
                <a:solidFill>
                  <a:srgbClr val="C00000"/>
                </a:solidFill>
              </a:rPr>
              <a:t> </a:t>
            </a:r>
            <a:endParaRPr lang="en-US" altLang="ko-KR" sz="1800" b="1" dirty="0">
              <a:solidFill>
                <a:srgbClr val="C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6D4EA0-0151-48C6-A038-2D199D5A337A}"/>
              </a:ext>
            </a:extLst>
          </p:cNvPr>
          <p:cNvSpPr/>
          <p:nvPr/>
        </p:nvSpPr>
        <p:spPr>
          <a:xfrm>
            <a:off x="6585250" y="5494167"/>
            <a:ext cx="91063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>
                <a:solidFill>
                  <a:srgbClr val="C00000"/>
                </a:solidFill>
              </a:rPr>
              <a:t>과방전</a:t>
            </a:r>
            <a:endParaRPr lang="en-US" altLang="ko-KR" sz="18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800" b="1" dirty="0">
                <a:solidFill>
                  <a:srgbClr val="C00000"/>
                </a:solidFill>
              </a:rPr>
              <a:t>문제</a:t>
            </a:r>
            <a:r>
              <a:rPr lang="en-US" altLang="ko-KR" sz="1800" b="1" dirty="0">
                <a:solidFill>
                  <a:srgbClr val="C00000"/>
                </a:solidFill>
              </a:rPr>
              <a:t>`</a:t>
            </a:r>
            <a:r>
              <a:rPr lang="ko-KR" altLang="en-US" sz="1800" b="1" dirty="0">
                <a:solidFill>
                  <a:srgbClr val="C00000"/>
                </a:solidFill>
              </a:rPr>
              <a:t> </a:t>
            </a:r>
            <a:endParaRPr lang="en-US" altLang="ko-KR" sz="1800" b="1" dirty="0">
              <a:solidFill>
                <a:srgbClr val="C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E4B18F-08FA-4534-BF27-3F53AFD78CE4}"/>
              </a:ext>
            </a:extLst>
          </p:cNvPr>
          <p:cNvSpPr/>
          <p:nvPr/>
        </p:nvSpPr>
        <p:spPr>
          <a:xfrm>
            <a:off x="2170192" y="6202463"/>
            <a:ext cx="1553396" cy="338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rgbClr val="C00000"/>
                </a:solidFill>
              </a:rPr>
              <a:t>전압불균형</a:t>
            </a:r>
            <a:endParaRPr lang="en-US" altLang="ko-KR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14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575</Words>
  <Application>Microsoft Office PowerPoint</Application>
  <PresentationFormat>A4 용지(210x297mm)</PresentationFormat>
  <Paragraphs>206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-apple-system</vt:lpstr>
      <vt:lpstr>Malgun Gothic</vt:lpstr>
      <vt:lpstr>Malgun Gothic</vt:lpstr>
      <vt:lpstr>Arial</vt:lpstr>
      <vt:lpstr>Calibri</vt:lpstr>
      <vt:lpstr>Consolas</vt:lpstr>
      <vt:lpstr>Times New Roman</vt:lpstr>
      <vt:lpstr>Office 테마</vt:lpstr>
      <vt:lpstr>디자인 사용자 지정</vt:lpstr>
      <vt:lpstr>드 론  배 터 리 </vt:lpstr>
      <vt:lpstr>목    차</vt:lpstr>
      <vt:lpstr> 1. 배터리의  개요 </vt:lpstr>
      <vt:lpstr> 1. 배터리의  개요 </vt:lpstr>
      <vt:lpstr> 1. 배터리의  개요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 주행 연구</dc:title>
  <dc:creator>ys park</dc:creator>
  <cp:lastModifiedBy>영세 박</cp:lastModifiedBy>
  <cp:revision>52</cp:revision>
  <cp:lastPrinted>2019-07-19T06:38:41Z</cp:lastPrinted>
  <dcterms:modified xsi:type="dcterms:W3CDTF">2019-07-19T18:59:46Z</dcterms:modified>
</cp:coreProperties>
</file>